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97" r:id="rId2"/>
    <p:sldId id="299" r:id="rId3"/>
    <p:sldId id="290" r:id="rId4"/>
    <p:sldId id="266" r:id="rId5"/>
    <p:sldId id="317" r:id="rId6"/>
    <p:sldId id="318" r:id="rId7"/>
    <p:sldId id="319" r:id="rId8"/>
    <p:sldId id="276" r:id="rId9"/>
    <p:sldId id="310" r:id="rId10"/>
    <p:sldId id="298" r:id="rId11"/>
    <p:sldId id="300" r:id="rId12"/>
    <p:sldId id="313" r:id="rId13"/>
    <p:sldId id="303" r:id="rId14"/>
    <p:sldId id="314" r:id="rId15"/>
    <p:sldId id="301" r:id="rId16"/>
    <p:sldId id="315" r:id="rId17"/>
    <p:sldId id="302" r:id="rId18"/>
    <p:sldId id="316" r:id="rId19"/>
    <p:sldId id="308" r:id="rId20"/>
    <p:sldId id="309" r:id="rId21"/>
    <p:sldId id="277" r:id="rId22"/>
    <p:sldId id="30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2EB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5" autoAdjust="0"/>
    <p:restoredTop sz="95909"/>
  </p:normalViewPr>
  <p:slideViewPr>
    <p:cSldViewPr snapToGrid="0" snapToObjects="1">
      <p:cViewPr>
        <p:scale>
          <a:sx n="70" d="100"/>
          <a:sy n="70" d="100"/>
        </p:scale>
        <p:origin x="-1908" y="-1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8FBD9-D211-4648-808D-0C02C6CD33F9}" type="datetimeFigureOut">
              <a:rPr lang="de-DE" smtClean="0"/>
              <a:t>01.08.2024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D1D8C-58D1-8D43-827B-AD8C4B0475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61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CYCLING consists of 3 components:</a:t>
            </a:r>
          </a:p>
          <a:p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1. CITY CYCLING the campaign as such</a:t>
            </a:r>
          </a:p>
          <a:p>
            <a:r>
              <a:rPr lang="en-GB" b="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2. The </a:t>
            </a:r>
            <a:r>
              <a:rPr lang="en-GB" cap="small" baseline="0" noProof="0" dirty="0" err="1"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r>
              <a:rPr lang="en-GB" cap="small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b="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reporting p</a:t>
            </a:r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latform</a:t>
            </a:r>
            <a:r>
              <a:rPr lang="en-GB" cap="small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which we also consider a tool for citizen </a:t>
            </a:r>
            <a:r>
              <a:rPr lang="en-GB" baseline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endParaRPr lang="en-GB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3. And </a:t>
            </a:r>
            <a:r>
              <a:rPr lang="en-GB" baseline="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RiDE portal, which is an online planning tool based on the routes tracked by hundreds of thousands of cyclists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FD0C-7815-4C61-9F16-9E61E07823A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37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All three</a:t>
            </a:r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components have in common:</a:t>
            </a:r>
          </a:p>
          <a:p>
            <a:r>
              <a:rPr lang="en-GB" noProof="0" dirty="0">
                <a:latin typeface="Arial" panose="020B0604020202020204" pitchFamily="34" charset="0"/>
                <a:cs typeface="Arial" panose="020B0604020202020204" pitchFamily="34" charset="0"/>
              </a:rPr>
              <a:t>They should help us to successfully instigate a mobility transition and get cycling</a:t>
            </a:r>
            <a:r>
              <a:rPr lang="en-GB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on the political agenda so that we finally are “Cycling the change”.</a:t>
            </a:r>
            <a:endParaRPr lang="en-GB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FD0C-7815-4C61-9F16-9E61E07823A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95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9468" y="1839864"/>
            <a:ext cx="7920000" cy="1475013"/>
          </a:xfrm>
          <a:effectLst/>
        </p:spPr>
        <p:txBody>
          <a:bodyPr anchor="b" anchorCtr="0">
            <a:normAutofit/>
          </a:bodyPr>
          <a:lstStyle>
            <a:lvl1pPr>
              <a:defRPr sz="480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9505" y="3488123"/>
            <a:ext cx="7920000" cy="590321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Subtitle, if needed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="" xmlns:a16="http://schemas.microsoft.com/office/drawing/2014/main" id="{16F6B479-A051-9747-B539-7E628B1297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19542" y="4251690"/>
            <a:ext cx="7920000" cy="590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Author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="" xmlns:a16="http://schemas.microsoft.com/office/drawing/2014/main" id="{075A2379-DF6D-904D-B8E0-1D5F97D255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9579" y="5015336"/>
            <a:ext cx="7894759" cy="590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>
                <a:solidFill>
                  <a:srgbClr val="2EBFFA"/>
                </a:solidFill>
              </a:defRPr>
            </a:lvl1pPr>
          </a:lstStyle>
          <a:p>
            <a:pPr lvl="0"/>
            <a:r>
              <a:rPr lang="en-GB" noProof="0" dirty="0"/>
              <a:t>Date / Event info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AA2D4015-6468-F745-985E-A12298F5C1C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817" y="1822234"/>
            <a:ext cx="11029615" cy="1497507"/>
          </a:xfrm>
        </p:spPr>
        <p:txBody>
          <a:bodyPr anchor="ctr" anchorCtr="0">
            <a:normAutofit/>
          </a:bodyPr>
          <a:lstStyle>
            <a:lvl1pPr algn="ctr">
              <a:defRPr sz="4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section</a:t>
            </a:r>
          </a:p>
        </p:txBody>
      </p:sp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="" xmlns:a16="http://schemas.microsoft.com/office/drawing/2014/main" id="{A61089C4-A92E-D44A-805C-2831B9408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192" y="5818036"/>
            <a:ext cx="2132449" cy="54000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04A0C2F-370F-C247-B23B-68C2FB2F3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0422" y="5854036"/>
            <a:ext cx="225038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2796770"/>
            <a:ext cx="11029615" cy="1497507"/>
          </a:xfrm>
        </p:spPr>
        <p:txBody>
          <a:bodyPr anchor="t" anchorCtr="0">
            <a:normAutofit/>
          </a:bodyPr>
          <a:lstStyle>
            <a:lvl1pPr algn="ctr">
              <a:defRPr sz="4800" b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“Highlight phrase lorem ipsum </a:t>
            </a:r>
            <a:r>
              <a:rPr lang="en-GB" noProof="0" dirty="0" err="1"/>
              <a:t>dolor</a:t>
            </a:r>
            <a:r>
              <a:rPr lang="en-GB" noProof="0" dirty="0"/>
              <a:t> set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consectetuer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cap="none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Author name</a:t>
            </a:r>
          </a:p>
        </p:txBody>
      </p:sp>
    </p:spTree>
    <p:extLst>
      <p:ext uri="{BB962C8B-B14F-4D97-AF65-F5344CB8AC3E}">
        <p14:creationId xmlns:p14="http://schemas.microsoft.com/office/powerpoint/2010/main" val="1267260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8438" y="5022472"/>
            <a:ext cx="11029616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Description of image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716691"/>
            <a:ext cx="11290859" cy="4139513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noProof="0" dirty="0"/>
              <a:t>Click to insert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8438" y="5022472"/>
            <a:ext cx="11029616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Description of table</a:t>
            </a:r>
          </a:p>
        </p:txBody>
      </p:sp>
      <p:sp>
        <p:nvSpPr>
          <p:cNvPr id="8" name="Segnaposto tabella 7">
            <a:extLst>
              <a:ext uri="{FF2B5EF4-FFF2-40B4-BE49-F238E27FC236}">
                <a16:creationId xmlns="" xmlns:a16="http://schemas.microsoft.com/office/drawing/2014/main" id="{6285C76D-6C9C-914B-88AF-51FF8580820D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44500" y="679621"/>
            <a:ext cx="11282363" cy="41395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noProof="0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1501525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62BC893D-F228-BE44-83BB-18BC32135CC5}"/>
              </a:ext>
            </a:extLst>
          </p:cNvPr>
          <p:cNvSpPr/>
          <p:nvPr/>
        </p:nvSpPr>
        <p:spPr>
          <a:xfrm>
            <a:off x="0" y="1349949"/>
            <a:ext cx="12192000" cy="3170099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spAutoFit/>
          </a:bodyPr>
          <a:lstStyle/>
          <a:p>
            <a:pPr algn="ctr"/>
            <a:r>
              <a:rPr lang="en-GB" sz="20000" b="0" cap="none" spc="0" noProof="0" dirty="0">
                <a:ln w="10160">
                  <a:solidFill>
                    <a:schemeClr val="tx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3031553"/>
            <a:ext cx="11029615" cy="1497507"/>
          </a:xfrm>
        </p:spPr>
        <p:txBody>
          <a:bodyPr anchor="t" anchorCtr="0">
            <a:normAutofit/>
          </a:bodyPr>
          <a:lstStyle>
            <a:lvl1pPr algn="ctr">
              <a:defRPr sz="6600" b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56851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sort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>
            <a:noAutofit/>
          </a:bodyPr>
          <a:lstStyle>
            <a:lvl1pPr>
              <a:defRPr sz="360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Consortium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="" xmlns:a16="http://schemas.microsoft.com/office/drawing/2014/main" id="{FCF8619E-F58A-7747-8FA2-5F7816ACAEAF}"/>
              </a:ext>
            </a:extLst>
          </p:cNvPr>
          <p:cNvGrpSpPr/>
          <p:nvPr userDrawn="1"/>
        </p:nvGrpSpPr>
        <p:grpSpPr>
          <a:xfrm>
            <a:off x="5234146" y="5878387"/>
            <a:ext cx="1594215" cy="468000"/>
            <a:chOff x="6299450" y="4274636"/>
            <a:chExt cx="1594215" cy="468000"/>
          </a:xfrm>
        </p:grpSpPr>
        <p:pic>
          <p:nvPicPr>
            <p:cNvPr id="19" name="Immagine 18">
              <a:extLst>
                <a:ext uri="{FF2B5EF4-FFF2-40B4-BE49-F238E27FC236}">
                  <a16:creationId xmlns="" xmlns:a16="http://schemas.microsoft.com/office/drawing/2014/main" id="{78ECEDF6-2B26-0545-93F0-DDF0AEBA0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99450" y="4274636"/>
              <a:ext cx="468000" cy="468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="" xmlns:a16="http://schemas.microsoft.com/office/drawing/2014/main" id="{702D9BAD-C0C8-9548-AA83-A8F4FCE91C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862558" y="4274636"/>
              <a:ext cx="468000" cy="46800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="" xmlns:a16="http://schemas.microsoft.com/office/drawing/2014/main" id="{3151DA10-F1D1-7844-A85E-62AA90F10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425665" y="4274636"/>
              <a:ext cx="468000" cy="468000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="" xmlns:a16="http://schemas.microsoft.com/office/drawing/2014/main" id="{3669D046-36A1-9C0A-C85B-60578D323B7C}"/>
              </a:ext>
            </a:extLst>
          </p:cNvPr>
          <p:cNvGrpSpPr/>
          <p:nvPr userDrawn="1"/>
        </p:nvGrpSpPr>
        <p:grpSpPr>
          <a:xfrm>
            <a:off x="3026754" y="2645442"/>
            <a:ext cx="5350783" cy="1567116"/>
            <a:chOff x="1777815" y="2470779"/>
            <a:chExt cx="5350783" cy="1567116"/>
          </a:xfrm>
        </p:grpSpPr>
        <p:pic>
          <p:nvPicPr>
            <p:cNvPr id="4" name="Bild 18" descr="akaryon-internet-umwelt-foerderungen-1.png">
              <a:extLst>
                <a:ext uri="{FF2B5EF4-FFF2-40B4-BE49-F238E27FC236}">
                  <a16:creationId xmlns="" xmlns:a16="http://schemas.microsoft.com/office/drawing/2014/main" id="{21129B13-7F9D-0662-F93D-E6128673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815" y="2578779"/>
              <a:ext cx="2150182" cy="324000"/>
            </a:xfrm>
            <a:prstGeom prst="rect">
              <a:avLst/>
            </a:prstGeom>
          </p:spPr>
        </p:pic>
        <p:pic>
          <p:nvPicPr>
            <p:cNvPr id="5" name="Bild 29" descr="image_2021_11_04T08_25_41_107Z.png">
              <a:extLst>
                <a:ext uri="{FF2B5EF4-FFF2-40B4-BE49-F238E27FC236}">
                  <a16:creationId xmlns="" xmlns:a16="http://schemas.microsoft.com/office/drawing/2014/main" id="{7085CC41-BC40-F941-5D51-D7E702F48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449" y="2470779"/>
              <a:ext cx="598101" cy="540000"/>
            </a:xfrm>
            <a:prstGeom prst="rect">
              <a:avLst/>
            </a:prstGeom>
          </p:spPr>
        </p:pic>
        <p:pic>
          <p:nvPicPr>
            <p:cNvPr id="6" name="Grafik 4">
              <a:extLst>
                <a:ext uri="{FF2B5EF4-FFF2-40B4-BE49-F238E27FC236}">
                  <a16:creationId xmlns="" xmlns:a16="http://schemas.microsoft.com/office/drawing/2014/main" id="{82478678-7BAC-B30D-A9FE-A6033E252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5650" y="3281895"/>
              <a:ext cx="1612799" cy="756000"/>
            </a:xfrm>
            <a:prstGeom prst="rect">
              <a:avLst/>
            </a:prstGeom>
          </p:spPr>
        </p:pic>
        <p:pic>
          <p:nvPicPr>
            <p:cNvPr id="8" name="Immagine 7" descr="Immagine che contiene verde, Elementi grafici, schermata&#10;&#10;Descrizione generata automaticamente">
              <a:extLst>
                <a:ext uri="{FF2B5EF4-FFF2-40B4-BE49-F238E27FC236}">
                  <a16:creationId xmlns="" xmlns:a16="http://schemas.microsoft.com/office/drawing/2014/main" id="{43DA7CC9-CB1E-C95B-207A-F9FEDF5F8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5146550" y="3353853"/>
              <a:ext cx="1790999" cy="648000"/>
            </a:xfrm>
            <a:prstGeom prst="rect">
              <a:avLst/>
            </a:prstGeom>
          </p:spPr>
        </p:pic>
        <p:pic>
          <p:nvPicPr>
            <p:cNvPr id="13" name="Immagine 12" descr="Immagine che contiene mappa, verde&#10;&#10;Descrizione generata automaticamente">
              <a:extLst>
                <a:ext uri="{FF2B5EF4-FFF2-40B4-BE49-F238E27FC236}">
                  <a16:creationId xmlns="" xmlns:a16="http://schemas.microsoft.com/office/drawing/2014/main" id="{63E2C18B-63D8-FDFB-C5B0-6133BBE901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/>
            <a:srcRect t="54018"/>
            <a:stretch/>
          </p:blipFill>
          <p:spPr>
            <a:xfrm>
              <a:off x="5767002" y="2524779"/>
              <a:ext cx="1361596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487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_Inhalt_eine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1">
            <a:extLst>
              <a:ext uri="{FF2B5EF4-FFF2-40B4-BE49-F238E27FC236}">
                <a16:creationId xmlns:a16="http://schemas.microsoft.com/office/drawing/2014/main" xmlns="" id="{8A0319EA-3286-044D-83C2-2CB9A4C45B0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66763" y="1646713"/>
            <a:ext cx="10658474" cy="38528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5D25BFD-9446-CE45-B234-49B2E2E27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dirty="0"/>
              <a:t>Seite </a:t>
            </a:r>
            <a:fld id="{116EDF81-E62B-6D4E-87B5-2A3890D58C7C}" type="slidenum">
              <a:rPr lang="de-DE" smtClean="0"/>
              <a:pPr algn="l"/>
              <a:t>‹Nr.›</a:t>
            </a:fld>
            <a:endParaRPr lang="de-DE" sz="11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A2F6AE76-7D06-274A-A2AC-7EBCC198E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476251"/>
            <a:ext cx="10658475" cy="360362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/>
              <a:t>Überschrift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00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>
            <a:noAutofit/>
          </a:bodyPr>
          <a:lstStyle>
            <a:lvl1pPr>
              <a:defRPr sz="360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Index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="" xmlns:a16="http://schemas.microsoft.com/office/drawing/2014/main" id="{66E61DA4-3409-5F49-973E-69C3AD6137D5}"/>
              </a:ext>
            </a:extLst>
          </p:cNvPr>
          <p:cNvCxnSpPr/>
          <p:nvPr/>
        </p:nvCxnSpPr>
        <p:spPr>
          <a:xfrm>
            <a:off x="2079866" y="1728313"/>
            <a:ext cx="0" cy="387124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="" xmlns:a16="http://schemas.microsoft.com/office/drawing/2014/main" id="{028EFC9B-AF8A-E44A-A041-00FF2CE9DE5D}"/>
              </a:ext>
            </a:extLst>
          </p:cNvPr>
          <p:cNvCxnSpPr>
            <a:cxnSpLocks/>
          </p:cNvCxnSpPr>
          <p:nvPr/>
        </p:nvCxnSpPr>
        <p:spPr>
          <a:xfrm>
            <a:off x="1890584" y="1962486"/>
            <a:ext cx="9730988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4">
            <a:extLst>
              <a:ext uri="{FF2B5EF4-FFF2-40B4-BE49-F238E27FC236}">
                <a16:creationId xmlns="" xmlns:a16="http://schemas.microsoft.com/office/drawing/2014/main" id="{FD6AA1D5-FA3D-9749-894E-51DC0BD2029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05212" y="1987199"/>
            <a:ext cx="9517939" cy="3612349"/>
          </a:xfrm>
        </p:spPr>
        <p:txBody>
          <a:bodyPr/>
          <a:lstStyle>
            <a:lvl1pPr marL="342900" indent="-342900">
              <a:buFont typeface="Wingdings" pitchFamily="2" charset="2"/>
              <a:buChar char="§"/>
              <a:defRPr sz="2000"/>
            </a:lvl1pPr>
          </a:lstStyle>
          <a:p>
            <a:pPr lvl="0"/>
            <a:r>
              <a:rPr lang="en-GB" noProof="0" dirty="0"/>
              <a:t>Click here to start index</a:t>
            </a:r>
          </a:p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>
            <a:noAutofit/>
          </a:bodyPr>
          <a:lstStyle>
            <a:lvl1pPr>
              <a:defRPr sz="360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9600" y="1987200"/>
            <a:ext cx="11029615" cy="3600000"/>
          </a:xfrm>
        </p:spPr>
        <p:txBody>
          <a:bodyPr anchor="t" anchorCtr="0"/>
          <a:lstStyle/>
          <a:p>
            <a:pPr lvl="0"/>
            <a:r>
              <a:rPr lang="en-GB" noProof="0" dirty="0"/>
              <a:t>Click to insert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495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>
            <a:noAutofit/>
          </a:bodyPr>
          <a:lstStyle>
            <a:lvl1pPr>
              <a:defRPr sz="360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66DC5D64-728C-9742-9CCA-3900129337AE}"/>
              </a:ext>
            </a:extLst>
          </p:cNvPr>
          <p:cNvSpPr txBox="1"/>
          <p:nvPr userDrawn="1"/>
        </p:nvSpPr>
        <p:spPr>
          <a:xfrm>
            <a:off x="0" y="0"/>
            <a:ext cx="12192000" cy="6144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9600" y="1987200"/>
            <a:ext cx="11029615" cy="3600000"/>
          </a:xfrm>
        </p:spPr>
        <p:txBody>
          <a:bodyPr anchor="t" anchorCtr="0"/>
          <a:lstStyle>
            <a:lvl3pPr marL="900000" indent="-2700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 noProof="0" dirty="0"/>
              <a:t>Click to insert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D60E864D-6811-E349-9195-68E22FE7B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292578" y="6985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5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insert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81193" y="2055600"/>
            <a:ext cx="5422390" cy="3492000"/>
          </a:xfrm>
        </p:spPr>
        <p:txBody>
          <a:bodyPr anchor="t" anchorCtr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insert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8417" y="2055600"/>
            <a:ext cx="5422392" cy="3492000"/>
          </a:xfrm>
        </p:spPr>
        <p:txBody>
          <a:bodyPr anchor="t" anchorCtr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insert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anchor="b" anchorCtr="0">
            <a:normAutofit/>
          </a:bodyPr>
          <a:lstStyle>
            <a:lvl1pPr algn="l">
              <a:defRPr sz="4800" b="0" cap="none" baseline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 of section, if needed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ec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anchor="b" anchorCtr="0">
            <a:normAutofit/>
          </a:bodyPr>
          <a:lstStyle>
            <a:lvl1pPr algn="l">
              <a:defRPr sz="4800" b="0" cap="none" baseline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 of section, if needed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08C8685A-C65F-6445-A13E-1CFD3DE972FE}"/>
              </a:ext>
            </a:extLst>
          </p:cNvPr>
          <p:cNvSpPr txBox="1"/>
          <p:nvPr userDrawn="1"/>
        </p:nvSpPr>
        <p:spPr>
          <a:xfrm>
            <a:off x="0" y="0"/>
            <a:ext cx="12192000" cy="6144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8B2A63F-512C-024A-8A56-8624F12DE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5309711" y="0"/>
            <a:ext cx="6876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2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AA2D4015-6468-F745-985E-A12298F5C1C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="" xmlns:a16="http://schemas.microsoft.com/office/drawing/2014/main" id="{E2E87883-3276-E545-9882-33DA13FA8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192" y="5818036"/>
            <a:ext cx="2132449" cy="540000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B0D94B55-3CA7-F548-BD99-DB717A37FD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0422" y="5854036"/>
            <a:ext cx="2250383" cy="46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6B28D97-641A-B642-86CD-FBE74F19E8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2969768"/>
            <a:ext cx="11029615" cy="1497507"/>
          </a:xfrm>
          <a:solidFill>
            <a:schemeClr val="accent1"/>
          </a:solidFill>
        </p:spPr>
        <p:txBody>
          <a:bodyPr anchor="b" anchorCtr="0">
            <a:normAutofit/>
          </a:bodyPr>
          <a:lstStyle>
            <a:lvl1pPr algn="l">
              <a:defRPr sz="4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section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C9AEF34E-4CC2-6049-AAB5-3AF3153E83F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  <a:solidFill>
            <a:schemeClr val="accent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24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 of section, if needed</a:t>
            </a:r>
          </a:p>
        </p:txBody>
      </p:sp>
    </p:spTree>
    <p:extLst>
      <p:ext uri="{BB962C8B-B14F-4D97-AF65-F5344CB8AC3E}">
        <p14:creationId xmlns:p14="http://schemas.microsoft.com/office/powerpoint/2010/main" val="307427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AA2D4015-6468-F745-985E-A12298F5C1C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817" y="1822234"/>
            <a:ext cx="11029615" cy="1497507"/>
          </a:xfrm>
        </p:spPr>
        <p:txBody>
          <a:bodyPr anchor="ctr" anchorCtr="0">
            <a:normAutofit/>
          </a:bodyPr>
          <a:lstStyle>
            <a:lvl1pPr algn="ctr">
              <a:defRPr sz="4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 of section</a:t>
            </a:r>
          </a:p>
        </p:txBody>
      </p:sp>
      <p:pic>
        <p:nvPicPr>
          <p:cNvPr id="11" name="Immagine 10" descr="Immagine che contiene testo, clipart&#10;&#10;Descrizione generata automaticamente">
            <a:extLst>
              <a:ext uri="{FF2B5EF4-FFF2-40B4-BE49-F238E27FC236}">
                <a16:creationId xmlns="" xmlns:a16="http://schemas.microsoft.com/office/drawing/2014/main" id="{5DDCE87D-CC1B-D945-9814-7D49C59F1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1192" y="5818036"/>
            <a:ext cx="2132449" cy="540000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C8456B3D-DBD9-3347-A013-6366DA70D1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60422" y="5854036"/>
            <a:ext cx="225038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2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noProof="0" dirty="0"/>
              <a:t>Click to insert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160000"/>
            <a:ext cx="11029616" cy="342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GB" noProof="0" dirty="0"/>
              <a:t>Click to insert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1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F60FFA76-DC19-CB41-B8B6-194730196A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54378" y="5878387"/>
            <a:ext cx="2256430" cy="46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12467" y="406901"/>
            <a:ext cx="7534800" cy="93600"/>
          </a:xfrm>
          <a:prstGeom prst="rect">
            <a:avLst/>
          </a:prstGeom>
          <a:solidFill>
            <a:srgbClr val="A6C7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dirty="0"/>
          </a:p>
        </p:txBody>
      </p:sp>
      <p:sp>
        <p:nvSpPr>
          <p:cNvPr id="11" name="Rectangle 10"/>
          <p:cNvSpPr/>
          <p:nvPr/>
        </p:nvSpPr>
        <p:spPr>
          <a:xfrm>
            <a:off x="7981667" y="164487"/>
            <a:ext cx="3765600" cy="93600"/>
          </a:xfrm>
          <a:prstGeom prst="rect">
            <a:avLst/>
          </a:prstGeom>
          <a:solidFill>
            <a:srgbClr val="2EBF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3271D71F-1F5C-F14A-AAEE-C1745224B99D}"/>
              </a:ext>
            </a:extLst>
          </p:cNvPr>
          <p:cNvSpPr/>
          <p:nvPr/>
        </p:nvSpPr>
        <p:spPr>
          <a:xfrm>
            <a:off x="448333" y="285694"/>
            <a:ext cx="11298934" cy="93600"/>
          </a:xfrm>
          <a:prstGeom prst="rect">
            <a:avLst/>
          </a:prstGeom>
          <a:solidFill>
            <a:srgbClr val="6B4A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="" xmlns:a16="http://schemas.microsoft.com/office/drawing/2014/main" id="{1F183230-90D2-B247-920B-855F15044C1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81190" y="5842387"/>
            <a:ext cx="2126939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6" r:id="rId4"/>
    <p:sldLayoutId id="2147483652" r:id="rId5"/>
    <p:sldLayoutId id="2147483651" r:id="rId6"/>
    <p:sldLayoutId id="2147483667" r:id="rId7"/>
    <p:sldLayoutId id="2147483664" r:id="rId8"/>
    <p:sldLayoutId id="2147483668" r:id="rId9"/>
    <p:sldLayoutId id="2147483665" r:id="rId10"/>
    <p:sldLayoutId id="2147483659" r:id="rId11"/>
    <p:sldLayoutId id="2147483655" r:id="rId12"/>
    <p:sldLayoutId id="2147483657" r:id="rId13"/>
    <p:sldLayoutId id="2147483658" r:id="rId14"/>
    <p:sldLayoutId id="2147483661" r:id="rId15"/>
    <p:sldLayoutId id="2147483662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kern="1200" cap="none" baseline="0">
          <a:solidFill>
            <a:srgbClr val="2EBFF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" pitchFamily="2" charset="2"/>
        <a:buChar char="§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A6C738"/>
        </a:buClr>
        <a:buSzPct val="92000"/>
        <a:buFont typeface="Wingdings" pitchFamily="2" charset="2"/>
        <a:buChar char="§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57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A6C738"/>
        </a:buClr>
        <a:buSzPct val="92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A6C738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A6C738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hyperlink" Target="https://www.radverkehr-in-deutschland.d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tadtradeln.de/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radar-online.net/hom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inamon.org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hyperlink" Target="https://www.facebook.com/CinamonProjec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inamon-elearning.cinamon.info/?lang=en" TargetMode="Externa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namon-elearning.cinamon.info/?lang=en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inamon-elearning.cinamon.info/?lang=e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inamon-elearning.cinamon.info/login/index.ph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inamon.or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mabuendnis.at/cinamon-digital-climate-summits/" TargetMode="External"/><Relationship Id="rId2" Type="http://schemas.openxmlformats.org/officeDocument/2006/relationships/hyperlink" Target="https://www.youtube.com/@cinamonproject7306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xmlns="" id="{0894F864-434C-175B-1825-8596CA9F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285044"/>
          </a:xfrm>
        </p:spPr>
        <p:txBody>
          <a:bodyPr/>
          <a:lstStyle/>
          <a:p>
            <a:r>
              <a:rPr lang="en-GB" b="1" dirty="0"/>
              <a:t>4</a:t>
            </a:r>
            <a:r>
              <a:rPr lang="en-GB" b="1" baseline="30000" dirty="0"/>
              <a:t>th</a:t>
            </a:r>
            <a:r>
              <a:rPr lang="en-GB" b="1" dirty="0"/>
              <a:t> Digital </a:t>
            </a:r>
            <a:r>
              <a:rPr lang="en-GB" b="1" dirty="0">
                <a:solidFill>
                  <a:schemeClr val="accent2"/>
                </a:solidFill>
              </a:rPr>
              <a:t>Climate Summit</a:t>
            </a:r>
            <a:r>
              <a:rPr lang="en-GB" b="1" dirty="0"/>
              <a:t/>
            </a:r>
            <a:br>
              <a:rPr lang="en-GB" b="1" dirty="0"/>
            </a:br>
            <a:r>
              <a:rPr lang="en-GB" sz="2000" dirty="0"/>
              <a:t>24.06.2024 | 15:00 CET online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xmlns="" id="{D630A051-0AF2-72A4-4116-532A82F93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99" y="2712601"/>
            <a:ext cx="10330139" cy="215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5100" b="1" dirty="0">
                <a:solidFill>
                  <a:schemeClr val="accent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Digitalisation </a:t>
            </a:r>
            <a:endParaRPr lang="en-GB" sz="5100" b="1" dirty="0">
              <a:solidFill>
                <a:schemeClr val="accent3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87296269-13BF-E046-6A07-B1D72E332F48}"/>
              </a:ext>
            </a:extLst>
          </p:cNvPr>
          <p:cNvSpPr txBox="1"/>
          <p:nvPr/>
        </p:nvSpPr>
        <p:spPr>
          <a:xfrm>
            <a:off x="2093720" y="3429000"/>
            <a:ext cx="8816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accent2"/>
                </a:solidFill>
                <a:latin typeface="Freestyle Script" panose="030804020302050B0404" pitchFamily="66" charset="77"/>
              </a:rPr>
              <a:t>New Opportunities for municipal Climate Action?</a:t>
            </a:r>
          </a:p>
        </p:txBody>
      </p:sp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xmlns="" id="{2ADAB255-099B-A689-074E-76517EF31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659" y="5707304"/>
            <a:ext cx="3210681" cy="9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xmlns="" id="{8D11449A-A155-1E77-DB08-AFFCB103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03503"/>
          </a:xfrm>
        </p:spPr>
        <p:txBody>
          <a:bodyPr/>
          <a:lstStyle/>
          <a:p>
            <a:r>
              <a:rPr lang="en-GB" dirty="0" smtClean="0"/>
              <a:t>Agenda Digital Climate Summit 4</a:t>
            </a:r>
            <a:endParaRPr lang="en-GB" dirty="0"/>
          </a:p>
        </p:txBody>
      </p:sp>
      <p:graphicFrame>
        <p:nvGraphicFramePr>
          <p:cNvPr id="8" name="Tabella 8">
            <a:extLst>
              <a:ext uri="{FF2B5EF4-FFF2-40B4-BE49-F238E27FC236}">
                <a16:creationId xmlns:a16="http://schemas.microsoft.com/office/drawing/2014/main" xmlns="" id="{7D49643D-5985-8603-632A-11A2D2DF5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324422"/>
              </p:ext>
            </p:extLst>
          </p:nvPr>
        </p:nvGraphicFramePr>
        <p:xfrm>
          <a:off x="581192" y="1405659"/>
          <a:ext cx="10938146" cy="44604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9598">
                  <a:extLst>
                    <a:ext uri="{9D8B030D-6E8A-4147-A177-3AD203B41FA5}">
                      <a16:colId xmlns:a16="http://schemas.microsoft.com/office/drawing/2014/main" xmlns="" val="3838307159"/>
                    </a:ext>
                  </a:extLst>
                </a:gridCol>
                <a:gridCol w="9648548">
                  <a:extLst>
                    <a:ext uri="{9D8B030D-6E8A-4147-A177-3AD203B41FA5}">
                      <a16:colId xmlns:a16="http://schemas.microsoft.com/office/drawing/2014/main" xmlns="" val="3444200018"/>
                    </a:ext>
                  </a:extLst>
                </a:gridCol>
              </a:tblGrid>
              <a:tr h="708092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15:00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Welcome and </a:t>
                      </a:r>
                      <a:r>
                        <a:rPr lang="en-GB" sz="1600" b="1" noProof="0" dirty="0" smtClean="0">
                          <a:solidFill>
                            <a:schemeClr val="accent1"/>
                          </a:solidFill>
                        </a:rPr>
                        <a:t>introduction</a:t>
                      </a:r>
                      <a:endParaRPr lang="en-GB" sz="1600" b="1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8181222"/>
                  </a:ext>
                </a:extLst>
              </a:tr>
              <a:tr h="708092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Protecting citizens from heat</a:t>
                      </a:r>
                      <a:r>
                        <a:rPr lang="en-GB" sz="1600" b="1" baseline="0" noProof="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–</a:t>
                      </a:r>
                      <a:r>
                        <a:rPr lang="en-GB" sz="1600" b="1" baseline="0" noProof="0" dirty="0">
                          <a:solidFill>
                            <a:schemeClr val="accent1"/>
                          </a:solidFill>
                        </a:rPr>
                        <a:t> using Open Data for Heat Action Plans (</a:t>
                      </a:r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Ready4Heat)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1" noProof="0" dirty="0">
                          <a:solidFill>
                            <a:schemeClr val="accent1"/>
                          </a:solidFill>
                        </a:rPr>
                        <a:t>Martin Hassel,</a:t>
                      </a:r>
                      <a:r>
                        <a:rPr lang="en-GB" sz="1600" b="0" i="1" baseline="0" noProof="0" dirty="0">
                          <a:solidFill>
                            <a:schemeClr val="accent1"/>
                          </a:solidFill>
                        </a:rPr>
                        <a:t> City of Worms, Germany and </a:t>
                      </a:r>
                      <a:r>
                        <a:rPr lang="en-GB" sz="1600" b="0" i="1" noProof="0" dirty="0">
                          <a:solidFill>
                            <a:schemeClr val="accent1"/>
                          </a:solidFill>
                        </a:rPr>
                        <a:t>Axel </a:t>
                      </a:r>
                      <a:r>
                        <a:rPr lang="en-GB" sz="1600" b="0" i="1" noProof="0" dirty="0" err="1">
                          <a:solidFill>
                            <a:schemeClr val="accent1"/>
                          </a:solidFill>
                        </a:rPr>
                        <a:t>Veitengruber</a:t>
                      </a:r>
                      <a:r>
                        <a:rPr lang="en-GB" sz="1600" b="0" noProof="0" dirty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hu-HU" sz="1600" b="0" i="1" noProof="0" dirty="0">
                          <a:solidFill>
                            <a:schemeClr val="accent1"/>
                          </a:solidFill>
                        </a:rPr>
                        <a:t>Climate Alliance,</a:t>
                      </a:r>
                      <a:r>
                        <a:rPr lang="en-GB" sz="1600" b="0" i="1" noProof="0" dirty="0">
                          <a:solidFill>
                            <a:schemeClr val="accent1"/>
                          </a:solidFill>
                        </a:rPr>
                        <a:t> Germany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84402178"/>
                  </a:ext>
                </a:extLst>
              </a:tr>
              <a:tr h="807622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noProof="0" dirty="0" smtClean="0">
                          <a:solidFill>
                            <a:schemeClr val="accent1"/>
                          </a:solidFill>
                        </a:rPr>
                        <a:t>Digitalisation to support sustainable development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Dina El </a:t>
                      </a:r>
                      <a:r>
                        <a:rPr lang="en-GB" sz="1600" b="0" i="1" noProof="0" dirty="0" err="1" smtClean="0">
                          <a:solidFill>
                            <a:schemeClr val="accent1"/>
                          </a:solidFill>
                        </a:rPr>
                        <a:t>Barjawi</a:t>
                      </a: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en-GB" sz="1600" b="0" i="1" noProof="0" dirty="0" err="1" smtClean="0">
                          <a:solidFill>
                            <a:schemeClr val="accent1"/>
                          </a:solidFill>
                        </a:rPr>
                        <a:t>TeamDev</a:t>
                      </a: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, Italy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003784618"/>
                  </a:ext>
                </a:extLst>
              </a:tr>
              <a:tr h="708092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National and local level adaptation databases and information sources in Hungary</a:t>
                      </a:r>
                    </a:p>
                    <a:p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Olga Müller, National Adaptation </a:t>
                      </a:r>
                      <a:r>
                        <a:rPr lang="en-GB" sz="1600" b="0" i="1" noProof="0" dirty="0" err="1" smtClean="0">
                          <a:solidFill>
                            <a:schemeClr val="accent1"/>
                          </a:solidFill>
                        </a:rPr>
                        <a:t>Center</a:t>
                      </a: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, </a:t>
                      </a:r>
                      <a:r>
                        <a:rPr lang="en-GB" sz="1600" b="0" i="1" noProof="0" dirty="0" err="1" smtClean="0">
                          <a:solidFill>
                            <a:schemeClr val="accent1"/>
                          </a:solidFill>
                        </a:rPr>
                        <a:t>HungaroMet</a:t>
                      </a: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, Hungary</a:t>
                      </a:r>
                      <a:endParaRPr lang="en-GB" sz="1600" b="0" i="1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88791030"/>
                  </a:ext>
                </a:extLst>
              </a:tr>
              <a:tr h="708092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Digitalise</a:t>
                      </a:r>
                      <a:r>
                        <a:rPr lang="en-US" sz="1600" b="1" kern="1200" dirty="0" smtClean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 Cycling and learn from Ridership Data</a:t>
                      </a:r>
                      <a:r>
                        <a:rPr lang="en-GB" sz="1600" b="0" noProof="0" dirty="0" smtClean="0">
                          <a:solidFill>
                            <a:schemeClr val="accent1"/>
                          </a:solidFill>
                        </a:rPr>
                        <a:t/>
                      </a:r>
                      <a:br>
                        <a:rPr lang="en-GB" sz="1600" b="0" noProof="0" dirty="0" smtClean="0">
                          <a:solidFill>
                            <a:schemeClr val="accent1"/>
                          </a:solidFill>
                        </a:rPr>
                      </a:br>
                      <a:r>
                        <a:rPr lang="de-DE" sz="1600" b="0" i="1" noProof="0" dirty="0" smtClean="0">
                          <a:solidFill>
                            <a:schemeClr val="accent1"/>
                          </a:solidFill>
                        </a:rPr>
                        <a:t>Mihai </a:t>
                      </a:r>
                      <a:r>
                        <a:rPr lang="de-DE" sz="1600" b="0" i="1" noProof="0" dirty="0" err="1" smtClean="0">
                          <a:solidFill>
                            <a:schemeClr val="accent1"/>
                          </a:solidFill>
                        </a:rPr>
                        <a:t>Ghete</a:t>
                      </a: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,</a:t>
                      </a:r>
                      <a:r>
                        <a:rPr lang="hu-HU" sz="1600" b="0" i="1" noProof="0" dirty="0" smtClean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de-DE" sz="1600" b="0" i="1" noProof="0" dirty="0" smtClean="0">
                          <a:solidFill>
                            <a:schemeClr val="accent1"/>
                          </a:solidFill>
                        </a:rPr>
                        <a:t>bike </a:t>
                      </a:r>
                      <a:r>
                        <a:rPr lang="de-DE" sz="1600" b="0" i="1" noProof="0" dirty="0" err="1" smtClean="0">
                          <a:solidFill>
                            <a:schemeClr val="accent1"/>
                          </a:solidFill>
                        </a:rPr>
                        <a:t>citizens</a:t>
                      </a:r>
                      <a:r>
                        <a:rPr lang="de-DE" sz="1600" b="0" i="1" noProof="0" dirty="0" smtClean="0">
                          <a:solidFill>
                            <a:schemeClr val="accent1"/>
                          </a:solidFill>
                        </a:rPr>
                        <a:t> GmbH</a:t>
                      </a:r>
                      <a:r>
                        <a:rPr lang="hu-HU" sz="1600" b="0" i="1" noProof="0" dirty="0" smtClean="0">
                          <a:solidFill>
                            <a:schemeClr val="accent1"/>
                          </a:solidFill>
                        </a:rPr>
                        <a:t>,</a:t>
                      </a:r>
                      <a:r>
                        <a:rPr lang="en-GB" sz="1600" b="0" i="1" noProof="0" dirty="0" smtClean="0">
                          <a:solidFill>
                            <a:schemeClr val="accent1"/>
                          </a:solidFill>
                        </a:rPr>
                        <a:t> Austria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11369267"/>
                  </a:ext>
                </a:extLst>
              </a:tr>
              <a:tr h="410244">
                <a:tc>
                  <a:txBody>
                    <a:bodyPr/>
                    <a:lstStyle/>
                    <a:p>
                      <a:endParaRPr lang="en-GB" sz="1600" b="0" noProof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Exchange with the speakers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76653478"/>
                  </a:ext>
                </a:extLst>
              </a:tr>
              <a:tr h="410244"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16:30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noProof="0" dirty="0">
                          <a:solidFill>
                            <a:schemeClr val="accent1"/>
                          </a:solidFill>
                        </a:rPr>
                        <a:t>Closing words</a:t>
                      </a:r>
                    </a:p>
                  </a:txBody>
                  <a:tcPr anchor="ctr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93095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5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GB" b="1" dirty="0">
                <a:solidFill>
                  <a:schemeClr val="accent1"/>
                </a:solidFill>
              </a:rPr>
              <a:t>Protecting citizens from heat – using Open Data for Heat Action Plans (Ready4Heat)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200" i="1" dirty="0">
                <a:solidFill>
                  <a:schemeClr val="accent1"/>
                </a:solidFill>
              </a:rPr>
              <a:t>Martin Hassel, City of Worms, Germany and Axel </a:t>
            </a:r>
            <a:r>
              <a:rPr lang="en-GB" sz="2200" i="1" dirty="0" err="1">
                <a:solidFill>
                  <a:schemeClr val="accent1"/>
                </a:solidFill>
              </a:rPr>
              <a:t>Veitengruber</a:t>
            </a:r>
            <a:r>
              <a:rPr lang="en-GB" sz="2200" dirty="0">
                <a:solidFill>
                  <a:schemeClr val="accent1"/>
                </a:solidFill>
              </a:rPr>
              <a:t>, </a:t>
            </a:r>
            <a:r>
              <a:rPr lang="hu-HU" sz="2200" i="1" dirty="0">
                <a:solidFill>
                  <a:schemeClr val="accent1"/>
                </a:solidFill>
              </a:rPr>
              <a:t>Climate Alliance,</a:t>
            </a:r>
            <a:r>
              <a:rPr lang="en-GB" sz="2200" i="1" dirty="0">
                <a:solidFill>
                  <a:schemeClr val="accent1"/>
                </a:solidFill>
              </a:rPr>
              <a:t> </a:t>
            </a:r>
            <a:r>
              <a:rPr lang="en-GB" sz="2200" i="1" dirty="0" smtClean="0">
                <a:solidFill>
                  <a:schemeClr val="accent1"/>
                </a:solidFill>
              </a:rPr>
              <a:t>Germany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3069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See </a:t>
            </a:r>
            <a:r>
              <a:rPr lang="de-DE" dirty="0" smtClean="0"/>
              <a:t>PDF</a:t>
            </a:r>
            <a:endParaRPr lang="de-DE" dirty="0" smtClean="0"/>
          </a:p>
          <a:p>
            <a:pPr marL="0" indent="0">
              <a:buNone/>
            </a:pPr>
            <a:r>
              <a:rPr lang="de-DE" dirty="0" err="1"/>
              <a:t>Presentation</a:t>
            </a:r>
            <a:r>
              <a:rPr lang="de-DE" dirty="0"/>
              <a:t> I- Ready4Heat.pdf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551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GB" b="1" dirty="0">
                <a:solidFill>
                  <a:schemeClr val="accent1"/>
                </a:solidFill>
              </a:rPr>
              <a:t>Digitalisation to support sustainable development</a:t>
            </a:r>
            <a:br>
              <a:rPr lang="en-GB" b="1" dirty="0">
                <a:solidFill>
                  <a:schemeClr val="accent1"/>
                </a:solidFill>
              </a:rPr>
            </a:br>
            <a:r>
              <a:rPr lang="en-GB" sz="2200" i="1" dirty="0">
                <a:solidFill>
                  <a:schemeClr val="accent1"/>
                </a:solidFill>
              </a:rPr>
              <a:t>Dina El </a:t>
            </a:r>
            <a:r>
              <a:rPr lang="en-GB" sz="2200" i="1" dirty="0" err="1">
                <a:solidFill>
                  <a:schemeClr val="accent1"/>
                </a:solidFill>
              </a:rPr>
              <a:t>Barjawi</a:t>
            </a:r>
            <a:r>
              <a:rPr lang="en-GB" sz="2200" i="1" dirty="0">
                <a:solidFill>
                  <a:schemeClr val="accent1"/>
                </a:solidFill>
              </a:rPr>
              <a:t>, </a:t>
            </a:r>
            <a:r>
              <a:rPr lang="en-GB" sz="2200" i="1" dirty="0" err="1">
                <a:solidFill>
                  <a:schemeClr val="accent1"/>
                </a:solidFill>
              </a:rPr>
              <a:t>TeamDev</a:t>
            </a:r>
            <a:r>
              <a:rPr lang="en-GB" sz="2200" i="1" dirty="0">
                <a:solidFill>
                  <a:schemeClr val="accent1"/>
                </a:solidFill>
              </a:rPr>
              <a:t>, Italy</a:t>
            </a:r>
          </a:p>
        </p:txBody>
      </p:sp>
    </p:spTree>
    <p:extLst>
      <p:ext uri="{BB962C8B-B14F-4D97-AF65-F5344CB8AC3E}">
        <p14:creationId xmlns:p14="http://schemas.microsoft.com/office/powerpoint/2010/main" val="111536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See PDF II</a:t>
            </a:r>
          </a:p>
          <a:p>
            <a:pPr marL="0" indent="0">
              <a:buNone/>
            </a:pPr>
            <a:r>
              <a:rPr lang="en-US" dirty="0"/>
              <a:t>Presentation </a:t>
            </a:r>
            <a:r>
              <a:rPr lang="en-US" dirty="0" err="1"/>
              <a:t>II_Digital</a:t>
            </a:r>
            <a:r>
              <a:rPr lang="en-US" dirty="0"/>
              <a:t> tools for supporting </a:t>
            </a:r>
            <a:r>
              <a:rPr lang="en-US" dirty="0" smtClean="0"/>
              <a:t>SDGs.pdf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537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National and local level adaptation databases and information sources in Hungary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GB" sz="2200" i="1" dirty="0">
                <a:solidFill>
                  <a:schemeClr val="accent1"/>
                </a:solidFill>
              </a:rPr>
              <a:t>Olga Müller, National Adaptation </a:t>
            </a:r>
            <a:r>
              <a:rPr lang="en-GB" sz="2200" i="1" dirty="0" err="1">
                <a:solidFill>
                  <a:schemeClr val="accent1"/>
                </a:solidFill>
              </a:rPr>
              <a:t>Center</a:t>
            </a:r>
            <a:r>
              <a:rPr lang="en-GB" sz="2200" i="1" dirty="0">
                <a:solidFill>
                  <a:schemeClr val="accent1"/>
                </a:solidFill>
              </a:rPr>
              <a:t>, </a:t>
            </a:r>
            <a:r>
              <a:rPr lang="en-GB" sz="2200" i="1" dirty="0" err="1">
                <a:solidFill>
                  <a:schemeClr val="accent1"/>
                </a:solidFill>
              </a:rPr>
              <a:t>HungaroMet</a:t>
            </a:r>
            <a:r>
              <a:rPr lang="en-GB" sz="2200" i="1" dirty="0">
                <a:solidFill>
                  <a:schemeClr val="accent1"/>
                </a:solidFill>
              </a:rPr>
              <a:t>, Hungary</a:t>
            </a:r>
          </a:p>
        </p:txBody>
      </p:sp>
    </p:spTree>
    <p:extLst>
      <p:ext uri="{BB962C8B-B14F-4D97-AF65-F5344CB8AC3E}">
        <p14:creationId xmlns:p14="http://schemas.microsoft.com/office/powerpoint/2010/main" val="133153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See PDF III</a:t>
            </a:r>
          </a:p>
          <a:p>
            <a:pPr marL="0" indent="0">
              <a:buNone/>
            </a:pPr>
            <a:r>
              <a:rPr lang="en-US" dirty="0"/>
              <a:t>Presentation III - National and local level adaptation databases and information sources in Hungary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53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US" b="1" dirty="0" err="1">
                <a:solidFill>
                  <a:schemeClr val="accent1"/>
                </a:solidFill>
              </a:rPr>
              <a:t>Digitalise</a:t>
            </a:r>
            <a:r>
              <a:rPr lang="en-US" b="1" dirty="0">
                <a:solidFill>
                  <a:schemeClr val="accent1"/>
                </a:solidFill>
              </a:rPr>
              <a:t> Cycling and learn from Ridership Data</a:t>
            </a:r>
            <a:r>
              <a:rPr lang="en-GB" dirty="0">
                <a:solidFill>
                  <a:schemeClr val="accent1"/>
                </a:solidFill>
              </a:rPr>
              <a:t/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de-DE" sz="2200" i="1" dirty="0">
                <a:solidFill>
                  <a:schemeClr val="accent1"/>
                </a:solidFill>
              </a:rPr>
              <a:t>Mihai </a:t>
            </a:r>
            <a:r>
              <a:rPr lang="de-DE" sz="2200" i="1" dirty="0" err="1">
                <a:solidFill>
                  <a:schemeClr val="accent1"/>
                </a:solidFill>
              </a:rPr>
              <a:t>Ghete</a:t>
            </a:r>
            <a:r>
              <a:rPr lang="en-GB" sz="2200" i="1" dirty="0">
                <a:solidFill>
                  <a:schemeClr val="accent1"/>
                </a:solidFill>
              </a:rPr>
              <a:t>,</a:t>
            </a:r>
            <a:r>
              <a:rPr lang="hu-HU" sz="2200" i="1" dirty="0">
                <a:solidFill>
                  <a:schemeClr val="accent1"/>
                </a:solidFill>
              </a:rPr>
              <a:t> </a:t>
            </a:r>
            <a:r>
              <a:rPr lang="de-DE" sz="2200" i="1" dirty="0">
                <a:solidFill>
                  <a:schemeClr val="accent1"/>
                </a:solidFill>
              </a:rPr>
              <a:t>bike </a:t>
            </a:r>
            <a:r>
              <a:rPr lang="de-DE" sz="2200" i="1" dirty="0" err="1">
                <a:solidFill>
                  <a:schemeClr val="accent1"/>
                </a:solidFill>
              </a:rPr>
              <a:t>citizens</a:t>
            </a:r>
            <a:r>
              <a:rPr lang="de-DE" sz="2200" i="1" dirty="0">
                <a:solidFill>
                  <a:schemeClr val="accent1"/>
                </a:solidFill>
              </a:rPr>
              <a:t> GmbH</a:t>
            </a:r>
            <a:r>
              <a:rPr lang="hu-HU" sz="2200" i="1" dirty="0">
                <a:solidFill>
                  <a:schemeClr val="accent1"/>
                </a:solidFill>
              </a:rPr>
              <a:t>,</a:t>
            </a:r>
            <a:r>
              <a:rPr lang="en-GB" sz="2200" i="1" dirty="0">
                <a:solidFill>
                  <a:schemeClr val="accent1"/>
                </a:solidFill>
              </a:rPr>
              <a:t> Austria</a:t>
            </a:r>
          </a:p>
        </p:txBody>
      </p:sp>
    </p:spTree>
    <p:extLst>
      <p:ext uri="{BB962C8B-B14F-4D97-AF65-F5344CB8AC3E}">
        <p14:creationId xmlns:p14="http://schemas.microsoft.com/office/powerpoint/2010/main" val="3953555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See PDF IV</a:t>
            </a:r>
          </a:p>
          <a:p>
            <a:pPr marL="0" indent="0">
              <a:buNone/>
            </a:pPr>
            <a:r>
              <a:rPr lang="en-US" dirty="0"/>
              <a:t>Presentation IV - Learning from Ridership data.pdf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3537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4026552" y="1921915"/>
            <a:ext cx="4224469" cy="4224469"/>
            <a:chOff x="2993904" y="1441436"/>
            <a:chExt cx="3168352" cy="3168352"/>
          </a:xfrm>
        </p:grpSpPr>
        <p:sp>
          <p:nvSpPr>
            <p:cNvPr id="8" name="Ellipse 7"/>
            <p:cNvSpPr/>
            <p:nvPr/>
          </p:nvSpPr>
          <p:spPr>
            <a:xfrm>
              <a:off x="2993904" y="1441436"/>
              <a:ext cx="3168352" cy="316835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20068" y="1821002"/>
              <a:ext cx="2855118" cy="2068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ieren 1"/>
          <p:cNvGrpSpPr/>
          <p:nvPr/>
        </p:nvGrpSpPr>
        <p:grpSpPr>
          <a:xfrm>
            <a:off x="934936" y="2719088"/>
            <a:ext cx="2634409" cy="2634409"/>
            <a:chOff x="723985" y="2037708"/>
            <a:chExt cx="1975807" cy="1975807"/>
          </a:xfrm>
        </p:grpSpPr>
        <p:sp>
          <p:nvSpPr>
            <p:cNvPr id="10" name="Ellipse 9">
              <a:hlinkClick r:id="rId4"/>
            </p:cNvPr>
            <p:cNvSpPr/>
            <p:nvPr/>
          </p:nvSpPr>
          <p:spPr>
            <a:xfrm>
              <a:off x="723985" y="2037708"/>
              <a:ext cx="1975807" cy="197580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51" name="Picture 3" descr="P:\KB-Projekte\STADTRADELN\RADar!\Grafik\Logo\RADar Logo\R! - Logo - weiß\R!_Logo_weiss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51"/>
            <a:stretch/>
          </p:blipFill>
          <p:spPr bwMode="auto">
            <a:xfrm>
              <a:off x="821892" y="2493220"/>
              <a:ext cx="1779992" cy="724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hteck 18"/>
          <p:cNvSpPr/>
          <p:nvPr/>
        </p:nvSpPr>
        <p:spPr>
          <a:xfrm>
            <a:off x="432925" y="552859"/>
            <a:ext cx="9601067" cy="24006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Also have look at the Climate Alliance campaign and tools from</a:t>
            </a:r>
            <a:b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</a:b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CITY CYCLING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/</a:t>
            </a:r>
            <a: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STADTRADELN</a:t>
            </a:r>
            <a:br>
              <a:rPr lang="en-GB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</a:br>
            <a:r>
              <a:rPr lang="de-DE" sz="2000" u="sng" dirty="0">
                <a:hlinkClick r:id="rId6"/>
              </a:rPr>
              <a:t>https://www.stadtradeln.de</a:t>
            </a:r>
            <a:endParaRPr lang="de-DE" sz="2000" dirty="0"/>
          </a:p>
          <a:p>
            <a:r>
              <a:rPr lang="de-DE" sz="2000" u="sng" dirty="0" smtClean="0">
                <a:hlinkClick r:id="rId4"/>
              </a:rPr>
              <a:t>https</a:t>
            </a:r>
            <a:r>
              <a:rPr lang="de-DE" sz="2000" u="sng" dirty="0">
                <a:hlinkClick r:id="rId4"/>
              </a:rPr>
              <a:t>://</a:t>
            </a:r>
            <a:r>
              <a:rPr lang="de-DE" sz="2000" u="sng" dirty="0" smtClean="0">
                <a:hlinkClick r:id="rId4"/>
              </a:rPr>
              <a:t>www.radar-online.net/home</a:t>
            </a:r>
            <a:endParaRPr lang="de-DE" sz="2000" u="sng" dirty="0" smtClean="0"/>
          </a:p>
          <a:p>
            <a:r>
              <a:rPr lang="de-DE" sz="2000" u="sng" dirty="0">
                <a:hlinkClick r:id="rId7"/>
              </a:rPr>
              <a:t>https://www.radverkehr-in-deutschland.de/</a:t>
            </a:r>
            <a:endParaRPr lang="de-DE" sz="2000" dirty="0"/>
          </a:p>
          <a:p>
            <a:endParaRPr lang="de-DE" sz="2000" dirty="0"/>
          </a:p>
          <a:p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8593474" y="2716946"/>
            <a:ext cx="2634409" cy="2634409"/>
            <a:chOff x="6445105" y="2037709"/>
            <a:chExt cx="1975807" cy="1975807"/>
          </a:xfrm>
        </p:grpSpPr>
        <p:sp>
          <p:nvSpPr>
            <p:cNvPr id="11" name="Ellipse 10"/>
            <p:cNvSpPr/>
            <p:nvPr/>
          </p:nvSpPr>
          <p:spPr>
            <a:xfrm>
              <a:off x="6445105" y="2037709"/>
              <a:ext cx="1975807" cy="197580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4" name="Picture 2" descr="D:\MOVEBIS Ausgründung\MOVEBIS Ausgründung\03 Kommunikation\Grafik\Logo\Ride-Logos\RiDE - Logo Markenanmeldung\Logo-ride-hell-transparent.pn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53"/>
            <a:stretch/>
          </p:blipFill>
          <p:spPr bwMode="auto">
            <a:xfrm>
              <a:off x="6603115" y="2355726"/>
              <a:ext cx="1659787" cy="1106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Digitilisation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Is</a:t>
            </a:r>
            <a:r>
              <a:rPr lang="de-DE" dirty="0" smtClean="0"/>
              <a:t> an </a:t>
            </a:r>
            <a:r>
              <a:rPr lang="de-DE" dirty="0" err="1" smtClean="0"/>
              <a:t>up</a:t>
            </a:r>
            <a:r>
              <a:rPr lang="de-DE" dirty="0" smtClean="0"/>
              <a:t>-</a:t>
            </a:r>
            <a:r>
              <a:rPr lang="de-DE" dirty="0" err="1" smtClean="0"/>
              <a:t>to</a:t>
            </a:r>
            <a:r>
              <a:rPr lang="de-DE" dirty="0" smtClean="0"/>
              <a:t>-date </a:t>
            </a:r>
            <a:r>
              <a:rPr lang="de-DE" dirty="0" err="1" smtClean="0"/>
              <a:t>topic</a:t>
            </a:r>
            <a:endParaRPr lang="de-DE" dirty="0" smtClean="0"/>
          </a:p>
          <a:p>
            <a:r>
              <a:rPr lang="de-DE" dirty="0" smtClean="0"/>
              <a:t>Covers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endParaRPr lang="de-DE" dirty="0" smtClean="0"/>
          </a:p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happening</a:t>
            </a:r>
            <a:r>
              <a:rPr lang="de-DE" dirty="0" smtClean="0"/>
              <a:t> !?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36" y="206987"/>
            <a:ext cx="4180115" cy="557348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55835" y="4133461"/>
            <a:ext cx="6304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 b="1" i="1" dirty="0">
                <a:solidFill>
                  <a:srgbClr val="92D050"/>
                </a:solidFill>
              </a:rPr>
              <a:t>Europe </a:t>
            </a:r>
            <a:r>
              <a:rPr lang="de-DE" sz="3200" b="1" i="1" dirty="0" err="1">
                <a:solidFill>
                  <a:srgbClr val="92D050"/>
                </a:solidFill>
              </a:rPr>
              <a:t>is</a:t>
            </a:r>
            <a:r>
              <a:rPr lang="de-DE" sz="3200" b="1" i="1" dirty="0">
                <a:solidFill>
                  <a:srgbClr val="92D050"/>
                </a:solidFill>
              </a:rPr>
              <a:t> like </a:t>
            </a:r>
            <a:r>
              <a:rPr lang="de-DE" sz="3200" b="1" i="1" dirty="0" err="1">
                <a:solidFill>
                  <a:srgbClr val="92D050"/>
                </a:solidFill>
              </a:rPr>
              <a:t>digitilisation</a:t>
            </a:r>
            <a:r>
              <a:rPr lang="de-DE" sz="3200" b="1" i="1" dirty="0">
                <a:solidFill>
                  <a:srgbClr val="92D050"/>
                </a:solidFill>
              </a:rPr>
              <a:t>.</a:t>
            </a:r>
          </a:p>
          <a:p>
            <a:pPr algn="r"/>
            <a:r>
              <a:rPr lang="de-DE" sz="3200" b="1" i="1" dirty="0" err="1">
                <a:solidFill>
                  <a:srgbClr val="92D050"/>
                </a:solidFill>
              </a:rPr>
              <a:t>You</a:t>
            </a:r>
            <a:r>
              <a:rPr lang="de-DE" sz="3200" b="1" i="1" dirty="0">
                <a:solidFill>
                  <a:srgbClr val="92D050"/>
                </a:solidFill>
              </a:rPr>
              <a:t> </a:t>
            </a:r>
            <a:r>
              <a:rPr lang="de-DE" sz="3200" b="1" i="1" dirty="0" err="1">
                <a:solidFill>
                  <a:srgbClr val="92D050"/>
                </a:solidFill>
              </a:rPr>
              <a:t>can‘t</a:t>
            </a:r>
            <a:r>
              <a:rPr lang="de-DE" sz="3200" b="1" i="1" dirty="0">
                <a:solidFill>
                  <a:srgbClr val="92D050"/>
                </a:solidFill>
              </a:rPr>
              <a:t> do </a:t>
            </a:r>
            <a:r>
              <a:rPr lang="de-DE" sz="3200" b="1" i="1" dirty="0" err="1">
                <a:solidFill>
                  <a:srgbClr val="92D050"/>
                </a:solidFill>
              </a:rPr>
              <a:t>without</a:t>
            </a:r>
            <a:r>
              <a:rPr lang="de-DE" sz="3200" b="1" i="1" dirty="0">
                <a:solidFill>
                  <a:srgbClr val="92D050"/>
                </a:solidFill>
              </a:rPr>
              <a:t> it.</a:t>
            </a:r>
          </a:p>
        </p:txBody>
      </p:sp>
    </p:spTree>
    <p:extLst>
      <p:ext uri="{BB962C8B-B14F-4D97-AF65-F5344CB8AC3E}">
        <p14:creationId xmlns:p14="http://schemas.microsoft.com/office/powerpoint/2010/main" val="20656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KB-Projekte\STADTRADELN\STADTRADELN\Fotos\Laura Nickel 2016\STADTRADELN - FOTO POOL Gesamt\STADTRADELN_020_(c)Klima-Bündni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13972" r="5907" b="7133"/>
          <a:stretch/>
        </p:blipFill>
        <p:spPr bwMode="auto">
          <a:xfrm>
            <a:off x="0" y="-24649"/>
            <a:ext cx="12192000" cy="68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431371" y="1331860"/>
            <a:ext cx="9601067" cy="51501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spcAft>
                <a:spcPts val="10400"/>
              </a:spcAft>
            </a:pPr>
            <a:r>
              <a:rPr lang="en-GB" sz="5300" b="1" cap="all" dirty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CITY CYCLING,</a:t>
            </a:r>
            <a:br>
              <a:rPr lang="en-GB" sz="5300" b="1" cap="all" dirty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GB" altLang="de-DE" sz="5300" b="1" cap="small" dirty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RADar!</a:t>
            </a:r>
            <a:r>
              <a:rPr lang="en-GB" sz="5300" b="1" cap="all" dirty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 &amp; R</a:t>
            </a:r>
            <a:r>
              <a:rPr lang="en-GB" sz="5300" b="1" dirty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i</a:t>
            </a:r>
            <a:r>
              <a:rPr lang="en-GB" sz="5300" b="1" cap="all" dirty="0">
                <a:solidFill>
                  <a:schemeClr val="bg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Roboto Black" panose="02000000000000000000" pitchFamily="2" charset="0"/>
              </a:rPr>
              <a:t>de</a:t>
            </a:r>
          </a:p>
          <a:p>
            <a:r>
              <a:rPr lang="en-GB" sz="47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All-in-one:</a:t>
            </a:r>
          </a:p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communication, planning </a:t>
            </a:r>
            <a:r>
              <a:rPr lang="en-GB" sz="40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and</a:t>
            </a:r>
            <a:br>
              <a:rPr lang="en-GB" sz="40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public participation tool</a:t>
            </a:r>
          </a:p>
        </p:txBody>
      </p:sp>
    </p:spTree>
    <p:extLst>
      <p:ext uri="{BB962C8B-B14F-4D97-AF65-F5344CB8AC3E}">
        <p14:creationId xmlns:p14="http://schemas.microsoft.com/office/powerpoint/2010/main" val="25633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E32AC75E-7F99-406C-A76B-34A09725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99" y="2151956"/>
            <a:ext cx="4809018" cy="320766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40B0BD43-488D-4B90-AEBC-069D2102A323}"/>
              </a:ext>
            </a:extLst>
          </p:cNvPr>
          <p:cNvSpPr/>
          <p:nvPr/>
        </p:nvSpPr>
        <p:spPr>
          <a:xfrm>
            <a:off x="3804630" y="5964198"/>
            <a:ext cx="4570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https://cinamon.org/</a:t>
            </a:r>
            <a:endParaRPr lang="en-GB" dirty="0"/>
          </a:p>
          <a:p>
            <a:pPr algn="ctr"/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://www.facebook.com/CinamonProject</a:t>
            </a:r>
            <a:endParaRPr lang="en-GB" dirty="0"/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4B4F1E90-63F1-4679-A76C-183F58E648C0}"/>
              </a:ext>
            </a:extLst>
          </p:cNvPr>
          <p:cNvSpPr/>
          <p:nvPr/>
        </p:nvSpPr>
        <p:spPr>
          <a:xfrm>
            <a:off x="977863" y="901053"/>
            <a:ext cx="10245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2EBFFA"/>
                </a:solidFill>
                <a:latin typeface="Arial Black" panose="020B0A04020102020204" pitchFamily="34" charset="0"/>
              </a:rPr>
              <a:t>Learn more about CINAMON</a:t>
            </a:r>
            <a:endParaRPr lang="en-GB" sz="2800" dirty="0">
              <a:solidFill>
                <a:srgbClr val="2EBFFA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99E3730E-3369-47D4-9CA6-7B39CEA0A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649" y="1448617"/>
            <a:ext cx="4048783" cy="396076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BA6A9288-67AA-4CA5-B752-DBD4707FC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8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8923EB6-D5E9-6330-E070-EA508B55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dirty="0" err="1" smtClean="0"/>
              <a:t>Thank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for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3" name="Textfeld 2"/>
          <p:cNvSpPr txBox="1"/>
          <p:nvPr/>
        </p:nvSpPr>
        <p:spPr>
          <a:xfrm>
            <a:off x="581192" y="4904496"/>
            <a:ext cx="709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B0F0"/>
                </a:solidFill>
              </a:rPr>
              <a:t>Carsten Kuhn, c.kuhn@klimabuendnis.org</a:t>
            </a:r>
          </a:p>
          <a:p>
            <a:r>
              <a:rPr lang="de-DE" dirty="0" smtClean="0">
                <a:solidFill>
                  <a:srgbClr val="00B0F0"/>
                </a:solidFill>
              </a:rPr>
              <a:t>Claudia </a:t>
            </a:r>
            <a:r>
              <a:rPr lang="de-DE" dirty="0" err="1" smtClean="0">
                <a:solidFill>
                  <a:srgbClr val="00B0F0"/>
                </a:solidFill>
              </a:rPr>
              <a:t>Schury</a:t>
            </a:r>
            <a:r>
              <a:rPr lang="de-DE" dirty="0" smtClean="0">
                <a:solidFill>
                  <a:srgbClr val="00B0F0"/>
                </a:solidFill>
              </a:rPr>
              <a:t>, c.schury@klimabuendnis.org</a:t>
            </a:r>
            <a:endParaRPr lang="de-DE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4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D37B2D5-DC59-482F-82CC-C9C2D53F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291744"/>
          </a:xfrm>
        </p:spPr>
        <p:txBody>
          <a:bodyPr/>
          <a:lstStyle/>
          <a:p>
            <a:r>
              <a:rPr lang="en-GB" dirty="0">
                <a:latin typeface="Arial Black" panose="020B0A04020102020204" pitchFamily="34" charset="0"/>
              </a:rPr>
              <a:t>Project team</a:t>
            </a:r>
            <a:endParaRPr lang="en-GB" sz="1400" dirty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CE9271DA-F6F8-DC68-0C7B-025E57FEC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8016"/>
          <a:stretch/>
        </p:blipFill>
        <p:spPr>
          <a:xfrm>
            <a:off x="380185" y="2902957"/>
            <a:ext cx="11431630" cy="147196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B433876E-FF67-4875-B11C-FBF3E2FEB29A}"/>
              </a:ext>
            </a:extLst>
          </p:cNvPr>
          <p:cNvSpPr/>
          <p:nvPr/>
        </p:nvSpPr>
        <p:spPr>
          <a:xfrm>
            <a:off x="7397260" y="4325318"/>
            <a:ext cx="1899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latin typeface="Arial Black" panose="020B0A04020102020204" pitchFamily="34" charset="0"/>
              </a:rPr>
              <a:t>Anja Stenglein &amp; Fritz Hofer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FD674085-1C6B-420E-B0D4-D6867F89F454}"/>
              </a:ext>
            </a:extLst>
          </p:cNvPr>
          <p:cNvSpPr/>
          <p:nvPr/>
        </p:nvSpPr>
        <p:spPr>
          <a:xfrm>
            <a:off x="9709180" y="4325318"/>
            <a:ext cx="19016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sz="1400" dirty="0">
                <a:latin typeface="Arial Black" panose="020B0A04020102020204" pitchFamily="34" charset="0"/>
              </a:rPr>
              <a:t>Maria </a:t>
            </a:r>
            <a:r>
              <a:rPr lang="de-DE" sz="1400" dirty="0" err="1">
                <a:latin typeface="Arial Black" panose="020B0A04020102020204" pitchFamily="34" charset="0"/>
              </a:rPr>
              <a:t>Guerrieri</a:t>
            </a:r>
            <a:r>
              <a:rPr lang="de-DE" sz="1400" dirty="0">
                <a:latin typeface="Arial Black" panose="020B0A04020102020204" pitchFamily="34" charset="0"/>
              </a:rPr>
              <a:t> &amp;</a:t>
            </a:r>
          </a:p>
          <a:p>
            <a:pPr>
              <a:spcBef>
                <a:spcPts val="0"/>
              </a:spcBef>
            </a:pPr>
            <a:r>
              <a:rPr lang="de-DE" sz="1400" dirty="0">
                <a:latin typeface="Arial Black" panose="020B0A04020102020204" pitchFamily="34" charset="0"/>
              </a:rPr>
              <a:t>Cecilia </a:t>
            </a:r>
            <a:r>
              <a:rPr lang="de-DE" sz="1400" dirty="0" err="1">
                <a:latin typeface="Arial Black" panose="020B0A04020102020204" pitchFamily="34" charset="0"/>
              </a:rPr>
              <a:t>Trenti</a:t>
            </a:r>
            <a:r>
              <a:rPr lang="de-DE" sz="1400" dirty="0">
                <a:latin typeface="Arial Black" panose="020B0A04020102020204" pitchFamily="34" charset="0"/>
              </a:rPr>
              <a:t> &amp;</a:t>
            </a:r>
          </a:p>
          <a:p>
            <a:pPr>
              <a:spcBef>
                <a:spcPts val="0"/>
              </a:spcBef>
            </a:pPr>
            <a:r>
              <a:rPr lang="de-DE" sz="1400" dirty="0">
                <a:latin typeface="Arial Black" panose="020B0A04020102020204" pitchFamily="34" charset="0"/>
              </a:rPr>
              <a:t>Maurizio Zara</a:t>
            </a:r>
            <a:endParaRPr lang="de-DE" sz="1400" dirty="0"/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B69DBEB-1136-405F-97E0-A0FC254C671B}"/>
              </a:ext>
            </a:extLst>
          </p:cNvPr>
          <p:cNvSpPr/>
          <p:nvPr/>
        </p:nvSpPr>
        <p:spPr>
          <a:xfrm>
            <a:off x="5213601" y="4350121"/>
            <a:ext cx="1742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 Black" panose="020B0A04020102020204" pitchFamily="34" charset="0"/>
              </a:rPr>
              <a:t>Carsten Kuhn &amp;</a:t>
            </a:r>
          </a:p>
          <a:p>
            <a:r>
              <a:rPr lang="de-DE" sz="1400" dirty="0">
                <a:latin typeface="Arial Black" panose="020B0A04020102020204" pitchFamily="34" charset="0"/>
              </a:rPr>
              <a:t>Claudia </a:t>
            </a:r>
            <a:r>
              <a:rPr lang="de-DE" sz="1400" dirty="0" err="1">
                <a:latin typeface="Arial Black" panose="020B0A04020102020204" pitchFamily="34" charset="0"/>
              </a:rPr>
              <a:t>Schury</a:t>
            </a:r>
            <a:endParaRPr lang="de-DE" sz="1400" dirty="0">
              <a:latin typeface="Arial Black" panose="020B0A040201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6BFB9ABC-2F63-4A4F-BFD5-F11AFBC719DF}"/>
              </a:ext>
            </a:extLst>
          </p:cNvPr>
          <p:cNvSpPr/>
          <p:nvPr/>
        </p:nvSpPr>
        <p:spPr>
          <a:xfrm>
            <a:off x="3091472" y="4362522"/>
            <a:ext cx="1901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400" dirty="0">
                <a:latin typeface="Arial Black" panose="020B0A04020102020204" pitchFamily="34" charset="0"/>
              </a:rPr>
              <a:t>Veronika Janak-Nemeth</a:t>
            </a:r>
            <a:endParaRPr lang="de-DE" sz="1400" dirty="0">
              <a:latin typeface="Arial Black" panose="020B0A040201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C6EB95F3-E113-4776-9C0A-EDAF6A3FDE52}"/>
              </a:ext>
            </a:extLst>
          </p:cNvPr>
          <p:cNvSpPr/>
          <p:nvPr/>
        </p:nvSpPr>
        <p:spPr>
          <a:xfrm>
            <a:off x="892264" y="4327608"/>
            <a:ext cx="162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DE" sz="1400" dirty="0">
                <a:latin typeface="Arial Black" panose="020B0A04020102020204" pitchFamily="34" charset="0"/>
              </a:rPr>
              <a:t>Vera Besse &amp;</a:t>
            </a:r>
          </a:p>
          <a:p>
            <a:pPr>
              <a:spcBef>
                <a:spcPts val="0"/>
              </a:spcBef>
            </a:pPr>
            <a:r>
              <a:rPr lang="de-AT" sz="1400" dirty="0">
                <a:latin typeface="Arial Black" panose="020B0A04020102020204" pitchFamily="34" charset="0"/>
              </a:rPr>
              <a:t>Sabine Kjaer </a:t>
            </a:r>
            <a:endParaRPr lang="de-DE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3EFDBB29-DED9-4A8F-ACE9-20FA338EC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9" t="19824" r="1301"/>
          <a:stretch/>
        </p:blipFill>
        <p:spPr>
          <a:xfrm>
            <a:off x="399403" y="2812282"/>
            <a:ext cx="6047201" cy="278907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1576AAF1-314A-4CCD-AD83-FEB92252AA49}"/>
              </a:ext>
            </a:extLst>
          </p:cNvPr>
          <p:cNvSpPr/>
          <p:nvPr/>
        </p:nvSpPr>
        <p:spPr>
          <a:xfrm>
            <a:off x="7486426" y="421054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cinamon.org</a:t>
            </a:r>
            <a:r>
              <a:rPr lang="de-DE" dirty="0"/>
              <a:t>/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491EF295-2F28-4D4E-9DF2-1D8926F3EFB1}"/>
              </a:ext>
            </a:extLst>
          </p:cNvPr>
          <p:cNvSpPr/>
          <p:nvPr/>
        </p:nvSpPr>
        <p:spPr>
          <a:xfrm>
            <a:off x="579971" y="5757561"/>
            <a:ext cx="4515307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de-DE" sz="2600" b="1" dirty="0">
              <a:solidFill>
                <a:srgbClr val="2EBF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600" b="1" dirty="0">
              <a:solidFill>
                <a:srgbClr val="2EBF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6E04E8C-A923-4B6F-9E3C-ECDB96270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5" y="769319"/>
            <a:ext cx="2142348" cy="5412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5D59DEA9-F85F-494C-B2D9-03AE995C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65" y="1431111"/>
            <a:ext cx="3842210" cy="97723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="" xmlns:a16="http://schemas.microsoft.com/office/drawing/2014/main" id="{9759BD3C-C3B2-41BF-981F-4B8DE0222CEB}"/>
              </a:ext>
            </a:extLst>
          </p:cNvPr>
          <p:cNvSpPr/>
          <p:nvPr/>
        </p:nvSpPr>
        <p:spPr>
          <a:xfrm>
            <a:off x="6568751" y="2725340"/>
            <a:ext cx="5431465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GB" sz="2000" b="1" dirty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E-Learnings </a:t>
            </a: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000" b="1" dirty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managers in </a:t>
            </a: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municipalities </a:t>
            </a:r>
            <a:b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companies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2000" dirty="0" smtClean="0"/>
              <a:t>Climate </a:t>
            </a:r>
            <a:r>
              <a:rPr lang="en-GB" sz="2000" dirty="0"/>
              <a:t>Action </a:t>
            </a:r>
            <a:r>
              <a:rPr lang="en-GB" sz="2000" dirty="0" smtClean="0"/>
              <a:t>Campaigning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en-GB" sz="2000" dirty="0"/>
              <a:t>Climate Impact Measurement</a:t>
            </a:r>
            <a:endParaRPr lang="en-GB" sz="2000" b="1" dirty="0">
              <a:solidFill>
                <a:srgbClr val="2EBFFA"/>
              </a:solidFill>
              <a:cs typeface="Arial" panose="020B0604020202020204" pitchFamily="34" charset="0"/>
            </a:endParaRPr>
          </a:p>
          <a:p>
            <a:endParaRPr lang="en-GB" sz="2000" b="1" dirty="0">
              <a:solidFill>
                <a:srgbClr val="2EBF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Toolbox for </a:t>
            </a: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  <a:r>
              <a:rPr lang="en-GB" sz="2000" b="1" dirty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Tools </a:t>
            </a: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 smtClean="0">
                <a:solidFill>
                  <a:srgbClr val="2EBF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(100+ tools)</a:t>
            </a:r>
            <a:endParaRPr lang="en-GB" sz="2000" b="1" dirty="0">
              <a:solidFill>
                <a:srgbClr val="2EBF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568751" y="1022017"/>
            <a:ext cx="49294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92D050"/>
                </a:solidFill>
              </a:rPr>
              <a:t>CINAMON:</a:t>
            </a:r>
          </a:p>
          <a:p>
            <a:r>
              <a:rPr lang="de-DE" sz="2400" b="1" dirty="0" err="1" smtClean="0">
                <a:solidFill>
                  <a:srgbClr val="92D050"/>
                </a:solidFill>
              </a:rPr>
              <a:t>Spread</a:t>
            </a:r>
            <a:r>
              <a:rPr lang="de-DE" sz="2400" b="1" dirty="0" smtClean="0">
                <a:solidFill>
                  <a:srgbClr val="92D050"/>
                </a:solidFill>
              </a:rPr>
              <a:t> </a:t>
            </a:r>
            <a:r>
              <a:rPr lang="de-DE" sz="2400" b="1" dirty="0" err="1" smtClean="0">
                <a:solidFill>
                  <a:srgbClr val="92D050"/>
                </a:solidFill>
              </a:rPr>
              <a:t>climate</a:t>
            </a:r>
            <a:r>
              <a:rPr lang="de-DE" sz="2400" b="1" dirty="0" smtClean="0">
                <a:solidFill>
                  <a:srgbClr val="92D050"/>
                </a:solidFill>
              </a:rPr>
              <a:t> </a:t>
            </a:r>
            <a:r>
              <a:rPr lang="de-DE" sz="2400" b="1" dirty="0" err="1" smtClean="0">
                <a:solidFill>
                  <a:srgbClr val="92D050"/>
                </a:solidFill>
              </a:rPr>
              <a:t>knowledge</a:t>
            </a:r>
            <a:r>
              <a:rPr lang="de-DE" sz="2400" b="1" dirty="0" smtClean="0">
                <a:solidFill>
                  <a:srgbClr val="92D050"/>
                </a:solidFill>
              </a:rPr>
              <a:t> fast</a:t>
            </a:r>
          </a:p>
          <a:p>
            <a:r>
              <a:rPr lang="de-DE" sz="2400" b="1" dirty="0" err="1" smtClean="0">
                <a:solidFill>
                  <a:srgbClr val="92D050"/>
                </a:solidFill>
              </a:rPr>
              <a:t>using</a:t>
            </a:r>
            <a:r>
              <a:rPr lang="de-DE" sz="2400" b="1" dirty="0" smtClean="0">
                <a:solidFill>
                  <a:srgbClr val="92D050"/>
                </a:solidFill>
              </a:rPr>
              <a:t> digital </a:t>
            </a:r>
            <a:r>
              <a:rPr lang="de-DE" sz="2400" b="1" dirty="0" err="1" smtClean="0">
                <a:solidFill>
                  <a:srgbClr val="92D050"/>
                </a:solidFill>
              </a:rPr>
              <a:t>possibilities</a:t>
            </a:r>
            <a:endParaRPr lang="de-DE" sz="2400" b="1" dirty="0">
              <a:solidFill>
                <a:srgbClr val="92D05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="" xmlns:a16="http://schemas.microsoft.com/office/drawing/2014/main" id="{1A7F66FB-F37C-7D85-2B77-7FDB7F25AF43}"/>
              </a:ext>
            </a:extLst>
          </p:cNvPr>
          <p:cNvSpPr/>
          <p:nvPr/>
        </p:nvSpPr>
        <p:spPr>
          <a:xfrm>
            <a:off x="4067259" y="5955332"/>
            <a:ext cx="516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https://cinamon-elearning.cinamon.info/?lang=en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5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="" xmlns:a16="http://schemas.microsoft.com/office/drawing/2014/main" id="{1B2FACA8-674C-44FF-846B-CF36BA79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7" y="975820"/>
            <a:ext cx="11111475" cy="165584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>
                <a:latin typeface="Arial Black" panose="020B0A04020102020204" pitchFamily="34" charset="0"/>
              </a:rPr>
              <a:t>E-Learning  </a:t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sz="4800" dirty="0">
                <a:latin typeface="Arial Black" panose="020B0A04020102020204" pitchFamily="34" charset="0"/>
              </a:rPr>
              <a:t>“Climate Action Campaigning”</a:t>
            </a:r>
            <a:endParaRPr lang="en-GB" cap="all" dirty="0">
              <a:latin typeface="Arial Black" panose="020B0A040201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B525F40B-91FF-4EE6-8289-473425732B8B}"/>
              </a:ext>
            </a:extLst>
          </p:cNvPr>
          <p:cNvSpPr/>
          <p:nvPr/>
        </p:nvSpPr>
        <p:spPr>
          <a:xfrm>
            <a:off x="5221485" y="303459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333333"/>
                </a:solidFill>
              </a:rPr>
              <a:t>Fact based climate knowledge</a:t>
            </a:r>
          </a:p>
          <a:p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>
                <a:solidFill>
                  <a:srgbClr val="333333"/>
                </a:solidFill>
              </a:rPr>
              <a:t>Practical skills to implement climate protection measures</a:t>
            </a:r>
          </a:p>
          <a:p>
            <a:endParaRPr lang="en-GB" sz="2400" dirty="0">
              <a:solidFill>
                <a:srgbClr val="333333"/>
              </a:solidFill>
            </a:endParaRPr>
          </a:p>
          <a:p>
            <a:r>
              <a:rPr lang="en-GB" sz="2400" dirty="0">
                <a:solidFill>
                  <a:srgbClr val="333333"/>
                </a:solidFill>
              </a:rPr>
              <a:t>Tips for successful climate communication </a:t>
            </a:r>
            <a:endParaRPr lang="en-GB" sz="2400" dirty="0"/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83876264-9BAA-492F-A9EF-3627B6164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00" y="3034596"/>
            <a:ext cx="3402722" cy="196445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1A7F66FB-F37C-7D85-2B77-7FDB7F25AF43}"/>
              </a:ext>
            </a:extLst>
          </p:cNvPr>
          <p:cNvSpPr/>
          <p:nvPr/>
        </p:nvSpPr>
        <p:spPr>
          <a:xfrm>
            <a:off x="4067259" y="5955332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https://cinamon-elearning.cinamon.info/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="" xmlns:a16="http://schemas.microsoft.com/office/drawing/2014/main" id="{C8B0925B-51FF-4B49-9C84-EBDB31EF2EF9}"/>
              </a:ext>
            </a:extLst>
          </p:cNvPr>
          <p:cNvSpPr txBox="1">
            <a:spLocks/>
          </p:cNvSpPr>
          <p:nvPr/>
        </p:nvSpPr>
        <p:spPr>
          <a:xfrm>
            <a:off x="483115" y="1159743"/>
            <a:ext cx="11574773" cy="16558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none" baseline="0">
                <a:solidFill>
                  <a:srgbClr val="2EBFF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>
                <a:latin typeface="Arial Black" panose="020B0A04020102020204" pitchFamily="34" charset="0"/>
              </a:rPr>
              <a:t>E-Learning  </a:t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sz="4800" dirty="0">
                <a:latin typeface="Arial Black" panose="020B0A04020102020204" pitchFamily="34" charset="0"/>
              </a:rPr>
              <a:t>“Climate Impact Measurement”</a:t>
            </a:r>
            <a:r>
              <a:rPr lang="en-GB" dirty="0">
                <a:latin typeface="Arial Black" panose="020B0A04020102020204" pitchFamily="34" charset="0"/>
              </a:rPr>
              <a:t/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dirty="0">
                <a:latin typeface="Arial Black" panose="020B0A04020102020204" pitchFamily="34" charset="0"/>
              </a:rPr>
              <a:t> </a:t>
            </a:r>
            <a:endParaRPr lang="en-GB" cap="all" dirty="0">
              <a:latin typeface="Arial Black" panose="020B0A040201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A6ABE775-E64E-462F-97D2-9A04632D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51"/>
          <a:stretch/>
        </p:blipFill>
        <p:spPr>
          <a:xfrm>
            <a:off x="1259736" y="2641830"/>
            <a:ext cx="3723125" cy="228257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1070CA84-8F6C-44D5-96B9-5486907EAE03}"/>
              </a:ext>
            </a:extLst>
          </p:cNvPr>
          <p:cNvSpPr/>
          <p:nvPr/>
        </p:nvSpPr>
        <p:spPr>
          <a:xfrm>
            <a:off x="5241173" y="2641830"/>
            <a:ext cx="57587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333333"/>
                </a:solidFill>
              </a:rPr>
              <a:t>How to count and compare the amount of energy needed and produced in your city or company</a:t>
            </a:r>
          </a:p>
          <a:p>
            <a:endParaRPr lang="en-GB" sz="2400" dirty="0">
              <a:solidFill>
                <a:srgbClr val="333333"/>
              </a:solidFill>
            </a:endParaRPr>
          </a:p>
          <a:p>
            <a:r>
              <a:rPr lang="en-GB" sz="2400" dirty="0">
                <a:solidFill>
                  <a:srgbClr val="333333"/>
                </a:solidFill>
              </a:rPr>
              <a:t>How to measure and monitor the CO</a:t>
            </a:r>
            <a:r>
              <a:rPr lang="en-GB" sz="2400" baseline="-25000" dirty="0">
                <a:solidFill>
                  <a:srgbClr val="333333"/>
                </a:solidFill>
              </a:rPr>
              <a:t>2</a:t>
            </a:r>
            <a:r>
              <a:rPr lang="en-GB" sz="2400" dirty="0">
                <a:solidFill>
                  <a:srgbClr val="333333"/>
                </a:solidFill>
              </a:rPr>
              <a:t>-reductions of climate action measures</a:t>
            </a:r>
          </a:p>
          <a:p>
            <a:r>
              <a:rPr lang="en-GB" sz="2400" dirty="0">
                <a:solidFill>
                  <a:srgbClr val="333333"/>
                </a:solidFill>
              </a:rPr>
              <a:t> </a:t>
            </a:r>
            <a:br>
              <a:rPr lang="en-GB" sz="2400" dirty="0">
                <a:solidFill>
                  <a:srgbClr val="333333"/>
                </a:solidFill>
              </a:rPr>
            </a:br>
            <a:r>
              <a:rPr lang="en-GB" sz="2400" dirty="0">
                <a:solidFill>
                  <a:srgbClr val="333333"/>
                </a:solidFill>
              </a:rPr>
              <a:t>How to choose the right tool and how to use it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1A7F66FB-F37C-7D85-2B77-7FDB7F25AF43}"/>
              </a:ext>
            </a:extLst>
          </p:cNvPr>
          <p:cNvSpPr/>
          <p:nvPr/>
        </p:nvSpPr>
        <p:spPr>
          <a:xfrm>
            <a:off x="4067259" y="5955332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https://cinamon-elearning.cinamon.info/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DED1B80-AD7D-2194-E8A7-3C6F169A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29" y="924227"/>
            <a:ext cx="11029616" cy="1013800"/>
          </a:xfrm>
        </p:spPr>
        <p:txBody>
          <a:bodyPr/>
          <a:lstStyle/>
          <a:p>
            <a:r>
              <a:rPr lang="de-DE" b="1" dirty="0">
                <a:latin typeface="Arial Black" panose="020B0A04020102020204" pitchFamily="34" charset="0"/>
                <a:ea typeface="+mn-ea"/>
                <a:cs typeface="+mn-cs"/>
              </a:rPr>
              <a:t>Registration</a:t>
            </a:r>
            <a:r>
              <a:rPr lang="de-DE" dirty="0"/>
              <a:t>   </a:t>
            </a:r>
            <a:r>
              <a:rPr lang="de-AT" sz="2000" b="0" i="0" dirty="0">
                <a:solidFill>
                  <a:srgbClr val="A5C738"/>
                </a:solidFill>
                <a:effectLst/>
                <a:latin typeface="Open Sans" panose="020B0606030504020204" pitchFamily="34" charset="0"/>
                <a:hlinkClick r:id="rId2"/>
              </a:rPr>
              <a:t>ht</a:t>
            </a:r>
            <a:r>
              <a:rPr lang="de-AT" sz="2000" b="0" i="0" dirty="0">
                <a:solidFill>
                  <a:srgbClr val="A5C738"/>
                </a:solidFill>
                <a:effectLst/>
                <a:latin typeface="+mn-lt"/>
                <a:hlinkClick r:id="rId2"/>
              </a:rPr>
              <a:t>tps://cinamon-elearning.cinamon.info/login/index.php</a:t>
            </a:r>
            <a:endParaRPr lang="de-DE" sz="2000" dirty="0">
              <a:latin typeface="+mn-lt"/>
            </a:endParaRPr>
          </a:p>
        </p:txBody>
      </p:sp>
      <p:pic>
        <p:nvPicPr>
          <p:cNvPr id="5" name="Grafik 4" descr="Ein Bild, das Text, Software, Computersymbol, Multimedia-Software enthält.&#10;&#10;Automatisch generierte Beschreibung">
            <a:extLst>
              <a:ext uri="{FF2B5EF4-FFF2-40B4-BE49-F238E27FC236}">
                <a16:creationId xmlns="" xmlns:a16="http://schemas.microsoft.com/office/drawing/2014/main" id="{AB2C475B-629C-BA38-74FF-95E3F242A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91" t="12029" r="31928" b="10893"/>
          <a:stretch/>
        </p:blipFill>
        <p:spPr>
          <a:xfrm>
            <a:off x="6596744" y="1818104"/>
            <a:ext cx="3078233" cy="4020984"/>
          </a:xfrm>
          <a:prstGeom prst="rect">
            <a:avLst/>
          </a:prstGeom>
        </p:spPr>
      </p:pic>
      <p:pic>
        <p:nvPicPr>
          <p:cNvPr id="7" name="Grafik 6" descr="Ein Bild, das Text, Software, Screenshot, Webseite enthält.&#10;&#10;Automatisch generierte Beschreibung">
            <a:extLst>
              <a:ext uri="{FF2B5EF4-FFF2-40B4-BE49-F238E27FC236}">
                <a16:creationId xmlns="" xmlns:a16="http://schemas.microsoft.com/office/drawing/2014/main" id="{9706325F-E92E-496D-AF9F-8F7487C3B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04" t="11537" r="10286" b="14079"/>
          <a:stretch/>
        </p:blipFill>
        <p:spPr>
          <a:xfrm>
            <a:off x="1849166" y="1789950"/>
            <a:ext cx="4747578" cy="404914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="" xmlns:a16="http://schemas.microsoft.com/office/drawing/2014/main" id="{5BFF84C3-9D33-C9C9-1330-1404854718C8}"/>
              </a:ext>
            </a:extLst>
          </p:cNvPr>
          <p:cNvCxnSpPr>
            <a:cxnSpLocks/>
          </p:cNvCxnSpPr>
          <p:nvPr/>
        </p:nvCxnSpPr>
        <p:spPr>
          <a:xfrm>
            <a:off x="4457137" y="4389123"/>
            <a:ext cx="2609869" cy="0"/>
          </a:xfrm>
          <a:prstGeom prst="straightConnector1">
            <a:avLst/>
          </a:prstGeom>
          <a:ln w="76200">
            <a:solidFill>
              <a:srgbClr val="2EBF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="" xmlns:a16="http://schemas.microsoft.com/office/drawing/2014/main" id="{C8B0925B-51FF-4B49-9C84-EBDB31EF2EF9}"/>
              </a:ext>
            </a:extLst>
          </p:cNvPr>
          <p:cNvSpPr txBox="1">
            <a:spLocks/>
          </p:cNvSpPr>
          <p:nvPr/>
        </p:nvSpPr>
        <p:spPr>
          <a:xfrm>
            <a:off x="483115" y="1240425"/>
            <a:ext cx="11574773" cy="16558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none" baseline="0">
                <a:solidFill>
                  <a:srgbClr val="2EBFF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>
                <a:latin typeface="Arial Black" panose="020B0A04020102020204" pitchFamily="34" charset="0"/>
              </a:rPr>
              <a:t>Toolbox CAT  </a:t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sz="4800" dirty="0">
                <a:latin typeface="Arial Black" panose="020B0A04020102020204" pitchFamily="34" charset="0"/>
              </a:rPr>
              <a:t>“Climate Action Tools” </a:t>
            </a:r>
            <a:r>
              <a:rPr lang="en-GB" dirty="0">
                <a:latin typeface="Arial Black" panose="020B0A04020102020204" pitchFamily="34" charset="0"/>
              </a:rPr>
              <a:t/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dirty="0">
                <a:latin typeface="Arial Black" panose="020B0A04020102020204" pitchFamily="34" charset="0"/>
              </a:rPr>
              <a:t/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dirty="0">
                <a:latin typeface="Arial Black" panose="020B0A04020102020204" pitchFamily="34" charset="0"/>
              </a:rPr>
              <a:t> </a:t>
            </a:r>
            <a:endParaRPr lang="en-GB" cap="all" dirty="0">
              <a:latin typeface="Arial Black" panose="020B0A040201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1070CA84-8F6C-44D5-96B9-5486907EAE03}"/>
              </a:ext>
            </a:extLst>
          </p:cNvPr>
          <p:cNvSpPr/>
          <p:nvPr/>
        </p:nvSpPr>
        <p:spPr>
          <a:xfrm>
            <a:off x="4869839" y="2949557"/>
            <a:ext cx="632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Overview of the different climate tools which are available on the internet</a:t>
            </a:r>
          </a:p>
          <a:p>
            <a:endParaRPr lang="en-GB" sz="2400" dirty="0"/>
          </a:p>
          <a:p>
            <a:r>
              <a:rPr lang="en-GB" sz="2400" dirty="0"/>
              <a:t>Find the right tool for your needs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5AC0BAE5-FE46-4986-8ABF-371C07F3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3" y="2949556"/>
            <a:ext cx="3497227" cy="24286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AE81B5A8-AE56-49FE-BE18-677444C410DE}"/>
              </a:ext>
            </a:extLst>
          </p:cNvPr>
          <p:cNvSpPr/>
          <p:nvPr/>
        </p:nvSpPr>
        <p:spPr>
          <a:xfrm>
            <a:off x="4152825" y="5875004"/>
            <a:ext cx="3364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hlinkClick r:id="rId3"/>
              </a:rPr>
              <a:t>https://cinamon.org/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1347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Digital </a:t>
            </a:r>
            <a:r>
              <a:rPr lang="de-DE" dirty="0" err="1" smtClean="0"/>
              <a:t>Climate</a:t>
            </a:r>
            <a:r>
              <a:rPr lang="de-DE" dirty="0" smtClean="0"/>
              <a:t> </a:t>
            </a:r>
            <a:r>
              <a:rPr lang="de-DE" dirty="0" err="1" smtClean="0"/>
              <a:t>Summits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DCS 1: </a:t>
            </a:r>
            <a:r>
              <a:rPr lang="en-US" dirty="0"/>
              <a:t>Successful climate communication</a:t>
            </a:r>
          </a:p>
          <a:p>
            <a:r>
              <a:rPr lang="en-US" dirty="0" smtClean="0"/>
              <a:t>DCS 2: </a:t>
            </a:r>
            <a:r>
              <a:rPr lang="en-US" dirty="0"/>
              <a:t>Storytelling in climate change </a:t>
            </a:r>
            <a:r>
              <a:rPr lang="en-US" dirty="0" smtClean="0"/>
              <a:t>discourse</a:t>
            </a:r>
            <a:endParaRPr lang="en-US" dirty="0"/>
          </a:p>
          <a:p>
            <a:r>
              <a:rPr lang="en-US" dirty="0" smtClean="0"/>
              <a:t>DCS 3: </a:t>
            </a:r>
            <a:r>
              <a:rPr lang="en-US" dirty="0"/>
              <a:t>The power of </a:t>
            </a:r>
            <a:r>
              <a:rPr lang="en-US" dirty="0" smtClean="0"/>
              <a:t>community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>
                <a:solidFill>
                  <a:srgbClr val="92D050"/>
                </a:solidFill>
                <a:hlinkClick r:id="rId2"/>
              </a:rPr>
              <a:t>https://www.youtube.com/@</a:t>
            </a:r>
            <a:r>
              <a:rPr lang="de-DE" dirty="0" smtClean="0">
                <a:solidFill>
                  <a:srgbClr val="92D050"/>
                </a:solidFill>
                <a:hlinkClick r:id="rId2"/>
              </a:rPr>
              <a:t>cinamonproject7306</a:t>
            </a:r>
            <a:endParaRPr lang="de-DE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92D050"/>
                </a:solidFill>
                <a:hlinkClick r:id="rId3"/>
              </a:rPr>
              <a:t>https://www.klimabuendnis.at/cinamon-digital-climate-summits/</a:t>
            </a:r>
            <a:endParaRPr lang="de-DE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4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NAMON">
  <a:themeElements>
    <a:clrScheme name="Personalizzati 5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6A4A2B"/>
      </a:accent1>
      <a:accent2>
        <a:srgbClr val="2EBEF9"/>
      </a:accent2>
      <a:accent3>
        <a:srgbClr val="A6C638"/>
      </a:accent3>
      <a:accent4>
        <a:srgbClr val="2B4C6B"/>
      </a:accent4>
      <a:accent5>
        <a:srgbClr val="2B6B49"/>
      </a:accent5>
      <a:accent6>
        <a:srgbClr val="492B6B"/>
      </a:accent6>
      <a:hlink>
        <a:srgbClr val="C638A6"/>
      </a:hlink>
      <a:folHlink>
        <a:srgbClr val="D773C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NAMON" id="{A356D2DD-840E-EC43-B59E-53276C1790C1}" vid="{5C74E783-A2C8-C142-B592-19238FB788E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CINAMON</Template>
  <TotalTime>0</TotalTime>
  <Words>478</Words>
  <Application>Microsoft Office PowerPoint</Application>
  <PresentationFormat>Benutzerdefiniert</PresentationFormat>
  <Paragraphs>100</Paragraphs>
  <Slides>22</Slides>
  <Notes>2</Notes>
  <HiddenSlides>3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CINAMON</vt:lpstr>
      <vt:lpstr>4th Digital Climate Summit 24.06.2024 | 15:00 CET online</vt:lpstr>
      <vt:lpstr>Digitilisation</vt:lpstr>
      <vt:lpstr>Project team</vt:lpstr>
      <vt:lpstr>PowerPoint-Präsentation</vt:lpstr>
      <vt:lpstr>E-Learning   “Climate Action Campaigning”</vt:lpstr>
      <vt:lpstr>PowerPoint-Präsentation</vt:lpstr>
      <vt:lpstr>Registration   https://cinamon-elearning.cinamon.info/login/index.php</vt:lpstr>
      <vt:lpstr>PowerPoint-Präsentation</vt:lpstr>
      <vt:lpstr>Digital Climate Summits</vt:lpstr>
      <vt:lpstr>Agenda Digital Climate Summit 4</vt:lpstr>
      <vt:lpstr>Protecting citizens from heat – using Open Data for Heat Action Plans (Ready4Heat) Martin Hassel, City of Worms, Germany and Axel Veitengruber, Climate Alliance, Germany</vt:lpstr>
      <vt:lpstr>PowerPoint-Präsentation</vt:lpstr>
      <vt:lpstr>Digitalisation to support sustainable development Dina El Barjawi, TeamDev, Italy</vt:lpstr>
      <vt:lpstr>PowerPoint-Präsentation</vt:lpstr>
      <vt:lpstr>National and local level adaptation databases and information sources in Hungary Olga Müller, National Adaptation Center, HungaroMet, Hungary</vt:lpstr>
      <vt:lpstr>PowerPoint-Präsentation</vt:lpstr>
      <vt:lpstr>Digitalise Cycling and learn from Ridership Data Mihai Ghete, bike citizens GmbH, Austria</vt:lpstr>
      <vt:lpstr>PowerPoint-Präsentation</vt:lpstr>
      <vt:lpstr>PowerPoint-Präsentation</vt:lpstr>
      <vt:lpstr>PowerPoint-Präsentation</vt:lpstr>
      <vt:lpstr>PowerPoint-Präsentation</vt:lpstr>
      <vt:lpstr> Thank you for your attention!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CINAMON PowerPoint</dc:title>
  <dc:creator>Maria Guerrieri</dc:creator>
  <cp:lastModifiedBy>Claudia Schury</cp:lastModifiedBy>
  <cp:revision>170</cp:revision>
  <cp:lastPrinted>2022-01-05T08:34:29Z</cp:lastPrinted>
  <dcterms:created xsi:type="dcterms:W3CDTF">2021-12-16T16:13:49Z</dcterms:created>
  <dcterms:modified xsi:type="dcterms:W3CDTF">2024-08-01T16:27:54Z</dcterms:modified>
</cp:coreProperties>
</file>